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47" r:id="rId2"/>
    <p:sldId id="637" r:id="rId3"/>
    <p:sldId id="638" r:id="rId4"/>
    <p:sldId id="639" r:id="rId5"/>
    <p:sldId id="628" r:id="rId6"/>
    <p:sldId id="635" r:id="rId7"/>
    <p:sldId id="612" r:id="rId8"/>
    <p:sldId id="640" r:id="rId9"/>
    <p:sldId id="641" r:id="rId10"/>
    <p:sldId id="642" r:id="rId11"/>
    <p:sldId id="644" r:id="rId12"/>
    <p:sldId id="646" r:id="rId13"/>
    <p:sldId id="636" r:id="rId14"/>
  </p:sldIdLst>
  <p:sldSz cx="9144000" cy="6858000" type="screen4x3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C6F3FE"/>
    <a:srgbClr val="FF99FF"/>
    <a:srgbClr val="33CCFF"/>
    <a:srgbClr val="33CCCC"/>
    <a:srgbClr val="0A6C76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149" autoAdjust="0"/>
    <p:restoredTop sz="77802" autoAdjust="0"/>
  </p:normalViewPr>
  <p:slideViewPr>
    <p:cSldViewPr>
      <p:cViewPr>
        <p:scale>
          <a:sx n="60" d="100"/>
          <a:sy n="60" d="100"/>
        </p:scale>
        <p:origin x="-2122" y="-6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94764F-346B-4E87-BD13-1300DE4EF72A}" type="datetimeFigureOut">
              <a:rPr lang="ru-RU"/>
              <a:pPr>
                <a:defRPr/>
              </a:pPr>
              <a:t>13.03.2024</a:t>
            </a:fld>
            <a:endParaRPr lang="ru-RU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644044-7DED-44CC-90AA-9A21557D2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385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A7D948D-83EF-4D1D-9252-C1B8B0CDA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98837" cy="2549525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820E36-3DAF-4D83-8DBB-EF6D66F86F99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400425" cy="2549525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3775" y="3228975"/>
            <a:ext cx="7943850" cy="30591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FC2397-70DF-4F97-81A2-21097F962CE2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400425" cy="2549525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3775" y="3228975"/>
            <a:ext cx="7943850" cy="30591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65341-5F59-49F8-9C29-384F58E92BDB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400425" cy="2549525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3775" y="3228975"/>
            <a:ext cx="7943850" cy="30591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C482B7-D656-4CC5-8B6D-66FBCA9CE222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5627688" y="6457950"/>
            <a:ext cx="43005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7" tIns="45658" rIns="91317" bIns="45658" anchor="b"/>
          <a:lstStyle/>
          <a:p>
            <a:pPr algn="r"/>
            <a:fld id="{44B4F653-05B4-4D78-A3B2-572587F39096}" type="slidenum">
              <a:rPr lang="ru-RU" altLang="ru-RU" sz="1200">
                <a:latin typeface="Calibri" pitchFamily="34" charset="0"/>
              </a:rPr>
              <a:pPr algn="r"/>
              <a:t>9</a:t>
            </a:fld>
            <a:endParaRPr lang="ru-RU" altLang="ru-RU" sz="1200">
              <a:latin typeface="Calibri" pitchFamily="34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388" y="3230563"/>
            <a:ext cx="7283450" cy="3057525"/>
          </a:xfrm>
          <a:noFill/>
          <a:ln/>
        </p:spPr>
        <p:txBody>
          <a:bodyPr lIns="91317" tIns="45658" rIns="91317" bIns="45658"/>
          <a:lstStyle/>
          <a:p>
            <a:endParaRPr lang="ru-RU" altLang="ru-RU" sz="1600" smtClean="0"/>
          </a:p>
          <a:p>
            <a:endParaRPr lang="ru-RU" altLang="ru-RU" sz="1600" smtClean="0"/>
          </a:p>
          <a:p>
            <a:endParaRPr lang="ru-RU" altLang="ru-RU" sz="16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F260B-74C9-4B06-B4F5-043FA004ECCE}" type="datetime1">
              <a:rPr lang="ru-RU"/>
              <a:pPr>
                <a:defRPr/>
              </a:pPr>
              <a:t>13.03.2024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98ED3-6592-40F8-A18D-CCBBBFB4E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694BB-A404-4F4D-A9A3-439181D8CAA7}" type="datetime1">
              <a:rPr lang="ru-RU"/>
              <a:pPr>
                <a:defRPr/>
              </a:pPr>
              <a:t>13.03.2024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F77F1-D476-4028-A09C-058467DD2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3DABA-6DE0-495A-9443-BBBC5B67E03A}" type="datetime1">
              <a:rPr lang="ru-RU"/>
              <a:pPr>
                <a:defRPr/>
              </a:pPr>
              <a:t>13.03.2024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6641D-2061-410D-8019-3AEDD59A0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5FEDF-5EA2-49AD-BDB2-BC0B485540A0}" type="datetime1">
              <a:rPr lang="ru-RU"/>
              <a:pPr>
                <a:defRPr/>
              </a:pPr>
              <a:t>13.03.2024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4B1B8-3F77-410E-AE16-81A0A457E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CF283-EC3A-4634-B1AF-C6D4C46CDC11}" type="datetime1">
              <a:rPr lang="ru-RU"/>
              <a:pPr>
                <a:defRPr/>
              </a:pPr>
              <a:t>13.03.2024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C2E30-1BFB-4C58-8EAB-048E6799F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46A3D-DCE1-4B48-B015-B03567D1EB24}" type="datetime1">
              <a:rPr lang="ru-RU"/>
              <a:pPr>
                <a:defRPr/>
              </a:pPr>
              <a:t>13.03.2024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BA16C-AEFD-4371-AFFC-1BE9E3B41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FA7C2-BFE0-4B70-893F-1F31526DE7F0}" type="datetime1">
              <a:rPr lang="ru-RU"/>
              <a:pPr>
                <a:defRPr/>
              </a:pPr>
              <a:t>13.03.2024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DDF32-3185-4C86-A0F8-E915947AD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30CA3-93B4-48F3-B89B-147A9B965E27}" type="datetime1">
              <a:rPr lang="ru-RU"/>
              <a:pPr>
                <a:defRPr/>
              </a:pPr>
              <a:t>13.03.2024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00D05-D155-4491-A128-C14E8ADE1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FC15D-3255-4936-92C4-E8FB74315218}" type="datetime1">
              <a:rPr lang="ru-RU"/>
              <a:pPr>
                <a:defRPr/>
              </a:pPr>
              <a:t>13.03.2024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3292A-34BE-4767-BA20-F97535E68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15BA4-09BC-4B5A-9DE2-71EC80098AAF}" type="datetime1">
              <a:rPr lang="ru-RU"/>
              <a:pPr>
                <a:defRPr/>
              </a:pPr>
              <a:t>13.03.2024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2141A-118D-4BF9-945D-C8767DC1A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47A84-F774-4265-97E6-6953B5CDB336}" type="datetime1">
              <a:rPr lang="ru-RU"/>
              <a:pPr>
                <a:defRPr/>
              </a:pPr>
              <a:t>13.03.2024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EC211-1801-4373-A1FE-60CECC073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D9493-385B-4A24-BE6A-2C27D83E43FA}" type="datetime1">
              <a:rPr lang="ru-RU"/>
              <a:pPr>
                <a:defRPr/>
              </a:pPr>
              <a:t>13.03.2024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FAF17-12F7-4FDD-9AD1-445FE86F6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9B9B0-6095-4C51-A18C-0C1BEE671D94}" type="datetime1">
              <a:rPr lang="ru-RU"/>
              <a:pPr>
                <a:defRPr/>
              </a:pPr>
              <a:t>13.03.2024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3CFFD-A845-46B4-A0F5-B7EDE03EF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C017B-CBE0-4C7B-B4E8-5B8105743770}" type="datetime1">
              <a:rPr lang="ru-RU"/>
              <a:pPr>
                <a:defRPr/>
              </a:pPr>
              <a:t>13.03.2024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E6805-4AD6-46FD-AF00-3F0323263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F864C-A2EE-499F-A344-520C5AC874F3}" type="datetime1">
              <a:rPr lang="ru-RU"/>
              <a:pPr>
                <a:defRPr/>
              </a:pPr>
              <a:t>13.03.2024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40B95-55B6-42ED-B007-24E9602CA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3E504B-5B40-4166-8866-091DF8230C82}" type="datetime1">
              <a:rPr lang="ru-RU"/>
              <a:pPr>
                <a:defRPr/>
              </a:pPr>
              <a:t>13.03.2024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A0FDB32-C007-49F3-B3FD-A89D1BEAB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gfu@ore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_____Microsoft_Office_Excel_97-20034.xls"/><Relationship Id="rId4" Type="http://schemas.openxmlformats.org/officeDocument/2006/relationships/oleObject" Target="../embeddings/_____Microsoft_Office_Excel_97-20033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_____Microsoft_Office_Excel_97-20036.xls"/><Relationship Id="rId5" Type="http://schemas.openxmlformats.org/officeDocument/2006/relationships/oleObject" Target="../embeddings/oleObject1.bin"/><Relationship Id="rId4" Type="http://schemas.openxmlformats.org/officeDocument/2006/relationships/oleObject" Target="../embeddings/_____Microsoft_Office_Excel_97-20035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Microsoft_Office_Excel_97-20039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0" y="128586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Бюджет </a:t>
            </a:r>
            <a:r>
              <a:rPr lang="ru-RU" sz="3600" b="1" i="1" dirty="0"/>
              <a:t>города Орла </a:t>
            </a:r>
          </a:p>
          <a:p>
            <a:pPr algn="ctr"/>
            <a:r>
              <a:rPr lang="ru-RU" sz="3600" b="1" i="1" dirty="0"/>
              <a:t>на </a:t>
            </a:r>
            <a:r>
              <a:rPr lang="ru-RU" sz="3600" b="1" i="1" dirty="0" smtClean="0"/>
              <a:t>2024 </a:t>
            </a:r>
            <a:r>
              <a:rPr lang="ru-RU" sz="3600" b="1" i="1" dirty="0"/>
              <a:t>год и на плановый период</a:t>
            </a:r>
          </a:p>
          <a:p>
            <a:pPr algn="ctr"/>
            <a:r>
              <a:rPr lang="ru-RU" sz="3600" b="1" i="1" dirty="0" smtClean="0"/>
              <a:t>2025 </a:t>
            </a:r>
            <a:r>
              <a:rPr lang="ru-RU" sz="3600" b="1" i="1" dirty="0"/>
              <a:t>и </a:t>
            </a:r>
            <a:r>
              <a:rPr lang="ru-RU" sz="3600" b="1" i="1" dirty="0" smtClean="0"/>
              <a:t>2026 годов</a:t>
            </a:r>
          </a:p>
          <a:p>
            <a:pPr algn="ctr"/>
            <a:r>
              <a:rPr lang="ru-RU" sz="3600" b="1" i="1" dirty="0" smtClean="0"/>
              <a:t>Принят Решением Орловского городского Совета народных депутатов от 22 декабря 2023 г. №47/0720-ГС</a:t>
            </a:r>
            <a:endParaRPr lang="ru-RU" sz="3600" b="1" i="1" dirty="0"/>
          </a:p>
        </p:txBody>
      </p:sp>
      <p:pic>
        <p:nvPicPr>
          <p:cNvPr id="10243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0"/>
            <a:ext cx="5683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44"/>
          <p:cNvSpPr>
            <a:spLocks noChangeArrowheads="1"/>
          </p:cNvSpPr>
          <p:nvPr/>
        </p:nvSpPr>
        <p:spPr bwMode="auto">
          <a:xfrm>
            <a:off x="0" y="26035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383" tIns="45691" rIns="91383" bIns="45691" anchor="ctr"/>
          <a:lstStyle/>
          <a:p>
            <a:pPr algn="ctr" defTabSz="1028700"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ru-RU" altLang="ru-RU" sz="2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Социально</a:t>
            </a:r>
            <a:r>
              <a:rPr lang="en-US" altLang="ru-RU" sz="2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ru-RU" altLang="ru-RU" sz="2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культурная сфера в 2024 году –</a:t>
            </a:r>
            <a:endParaRPr lang="en-US" altLang="ru-RU" sz="2200" b="1" i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1028700"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ru-RU" altLang="ru-RU" sz="2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8 736,3млн </a:t>
            </a:r>
            <a:r>
              <a:rPr lang="ru-RU" altLang="ru-RU" sz="2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руб. </a:t>
            </a:r>
            <a:r>
              <a:rPr lang="ru-RU" altLang="ru-RU" sz="2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(62,2 </a:t>
            </a:r>
            <a:r>
              <a:rPr lang="ru-RU" altLang="ru-RU" sz="2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 от всех расходов бюджета)</a:t>
            </a:r>
          </a:p>
        </p:txBody>
      </p:sp>
      <p:sp>
        <p:nvSpPr>
          <p:cNvPr id="136195" name="File"/>
          <p:cNvSpPr>
            <a:spLocks noEditPoints="1" noChangeArrowheads="1"/>
          </p:cNvSpPr>
          <p:nvPr/>
        </p:nvSpPr>
        <p:spPr bwMode="auto">
          <a:xfrm>
            <a:off x="179388" y="1341438"/>
            <a:ext cx="8716962" cy="10985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C0C0C0">
              <a:alpha val="56862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6196" name="File"/>
          <p:cNvSpPr>
            <a:spLocks noEditPoints="1" noChangeArrowheads="1"/>
          </p:cNvSpPr>
          <p:nvPr/>
        </p:nvSpPr>
        <p:spPr bwMode="auto">
          <a:xfrm>
            <a:off x="179388" y="2781300"/>
            <a:ext cx="8716962" cy="102870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C0C0C0">
              <a:alpha val="56862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6198" name="File"/>
          <p:cNvSpPr>
            <a:spLocks noEditPoints="1" noChangeArrowheads="1"/>
          </p:cNvSpPr>
          <p:nvPr/>
        </p:nvSpPr>
        <p:spPr bwMode="auto">
          <a:xfrm>
            <a:off x="179388" y="4076700"/>
            <a:ext cx="8716962" cy="1095375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C0C0C0">
              <a:alpha val="56862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6199" name="File"/>
          <p:cNvSpPr>
            <a:spLocks noEditPoints="1" noChangeArrowheads="1"/>
          </p:cNvSpPr>
          <p:nvPr/>
        </p:nvSpPr>
        <p:spPr bwMode="auto">
          <a:xfrm>
            <a:off x="182563" y="5554663"/>
            <a:ext cx="8716962" cy="1096962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C0C0C0">
              <a:alpha val="56862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0487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357313"/>
            <a:ext cx="1828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5"/>
          <p:cNvSpPr>
            <a:spLocks noChangeArrowheads="1"/>
          </p:cNvSpPr>
          <p:nvPr/>
        </p:nvSpPr>
        <p:spPr bwMode="auto">
          <a:xfrm>
            <a:off x="2286000" y="1773238"/>
            <a:ext cx="6858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3" tIns="45691" rIns="91383" bIns="45691"/>
          <a:lstStyle/>
          <a:p>
            <a:pPr marL="385763" indent="-385763" defTabSz="102870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altLang="ru-RU" sz="2200" b="1" i="1" dirty="0">
                <a:solidFill>
                  <a:srgbClr val="333300"/>
                </a:solidFill>
              </a:rPr>
              <a:t>  Образование – </a:t>
            </a:r>
            <a:r>
              <a:rPr lang="ru-RU" altLang="ru-RU" sz="2200" b="1" i="1" dirty="0" smtClean="0">
                <a:solidFill>
                  <a:srgbClr val="333300"/>
                </a:solidFill>
              </a:rPr>
              <a:t>7 877,6млн </a:t>
            </a:r>
            <a:r>
              <a:rPr lang="ru-RU" altLang="ru-RU" sz="2200" b="1" i="1" dirty="0">
                <a:solidFill>
                  <a:srgbClr val="333300"/>
                </a:solidFill>
              </a:rPr>
              <a:t>рублей</a:t>
            </a:r>
            <a:endParaRPr lang="ru-RU" altLang="ru-RU" sz="2200" b="1" i="1" dirty="0">
              <a:solidFill>
                <a:srgbClr val="0000FF"/>
              </a:solidFill>
            </a:endParaRPr>
          </a:p>
        </p:txBody>
      </p:sp>
      <p:sp>
        <p:nvSpPr>
          <p:cNvPr id="20489" name="Rectangle 5"/>
          <p:cNvSpPr>
            <a:spLocks noChangeArrowheads="1"/>
          </p:cNvSpPr>
          <p:nvPr/>
        </p:nvSpPr>
        <p:spPr bwMode="auto">
          <a:xfrm>
            <a:off x="2357438" y="4437063"/>
            <a:ext cx="6399212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3" tIns="45691" rIns="91383" bIns="45691"/>
          <a:lstStyle/>
          <a:p>
            <a:pPr marL="385763" indent="-385763" algn="just" defTabSz="102870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ru-RU" altLang="ru-RU" sz="300" b="1" i="1" dirty="0">
              <a:solidFill>
                <a:srgbClr val="333300"/>
              </a:solidFill>
              <a:latin typeface="Lucida Sans Unicode" pitchFamily="34" charset="0"/>
            </a:endParaRPr>
          </a:p>
          <a:p>
            <a:pPr marL="385763" indent="-385763" algn="just" defTabSz="102870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ru-RU" altLang="ru-RU" sz="300" b="1" i="1" dirty="0">
              <a:solidFill>
                <a:srgbClr val="333300"/>
              </a:solidFill>
              <a:latin typeface="Lucida Sans Unicode" pitchFamily="34" charset="0"/>
            </a:endParaRPr>
          </a:p>
          <a:p>
            <a:pPr marL="385763" indent="-385763" defTabSz="102870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altLang="ru-RU" sz="2200" b="1" i="1" dirty="0">
                <a:solidFill>
                  <a:srgbClr val="333300"/>
                </a:solidFill>
              </a:rPr>
              <a:t> Социальная политика – </a:t>
            </a:r>
            <a:r>
              <a:rPr lang="ru-RU" altLang="ru-RU" sz="2200" b="1" i="1" dirty="0" smtClean="0">
                <a:solidFill>
                  <a:srgbClr val="333300"/>
                </a:solidFill>
              </a:rPr>
              <a:t>556,1 </a:t>
            </a:r>
            <a:r>
              <a:rPr lang="ru-RU" altLang="ru-RU" sz="2200" b="1" i="1" dirty="0" err="1">
                <a:solidFill>
                  <a:srgbClr val="333300"/>
                </a:solidFill>
              </a:rPr>
              <a:t>млн</a:t>
            </a:r>
            <a:r>
              <a:rPr lang="ru-RU" altLang="ru-RU" sz="2200" b="1" i="1" dirty="0">
                <a:solidFill>
                  <a:srgbClr val="333300"/>
                </a:solidFill>
              </a:rPr>
              <a:t> рублей</a:t>
            </a:r>
          </a:p>
        </p:txBody>
      </p:sp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4389438" y="2332038"/>
            <a:ext cx="283527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3" tIns="45691" rIns="91383" bIns="45691"/>
          <a:lstStyle/>
          <a:p>
            <a:pPr marL="385763" indent="-385763" defTabSz="102870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ru-RU" altLang="ru-RU" sz="2000" b="1" i="1">
              <a:solidFill>
                <a:srgbClr val="0000FF"/>
              </a:solidFill>
              <a:latin typeface="Lucida Sans Unicode" pitchFamily="34" charset="0"/>
            </a:endParaRPr>
          </a:p>
        </p:txBody>
      </p:sp>
      <p:sp>
        <p:nvSpPr>
          <p:cNvPr id="20491" name="Rectangle 5"/>
          <p:cNvSpPr>
            <a:spLocks noChangeArrowheads="1"/>
          </p:cNvSpPr>
          <p:nvPr/>
        </p:nvSpPr>
        <p:spPr bwMode="auto">
          <a:xfrm>
            <a:off x="2428875" y="5692775"/>
            <a:ext cx="67151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3" tIns="45691" rIns="91383" bIns="45691"/>
          <a:lstStyle/>
          <a:p>
            <a:pPr marL="385763" indent="-385763" defTabSz="102870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endParaRPr lang="ru-RU" altLang="ru-RU" sz="800" b="1" i="1">
              <a:solidFill>
                <a:srgbClr val="333300"/>
              </a:solidFill>
              <a:latin typeface="Lucida Sans Unicode" pitchFamily="34" charset="0"/>
            </a:endParaRPr>
          </a:p>
          <a:p>
            <a:pPr marL="385763" indent="-385763" defTabSz="102870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endParaRPr lang="ru-RU" altLang="ru-RU" sz="800" b="1" i="1">
              <a:solidFill>
                <a:srgbClr val="333300"/>
              </a:solidFill>
              <a:latin typeface="Lucida Sans Unicode" pitchFamily="34" charset="0"/>
            </a:endParaRPr>
          </a:p>
          <a:p>
            <a:pPr marL="385763" indent="-385763" defTabSz="102870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altLang="ru-RU" sz="2100" b="1" i="1">
                <a:solidFill>
                  <a:srgbClr val="333300"/>
                </a:solidFill>
              </a:rPr>
              <a:t>Физическая культура и спорт – 4,0 млн рублей</a:t>
            </a:r>
          </a:p>
        </p:txBody>
      </p:sp>
      <p:sp>
        <p:nvSpPr>
          <p:cNvPr id="20492" name="Rectangle 5"/>
          <p:cNvSpPr>
            <a:spLocks noChangeArrowheads="1"/>
          </p:cNvSpPr>
          <p:nvPr/>
        </p:nvSpPr>
        <p:spPr bwMode="auto">
          <a:xfrm>
            <a:off x="2843213" y="3357563"/>
            <a:ext cx="6096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3" tIns="45691" rIns="91383" bIns="45691"/>
          <a:lstStyle/>
          <a:p>
            <a:pPr marL="385763" indent="-385763" defTabSz="102870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ru-RU" altLang="ru-RU" sz="300" b="1" i="1">
              <a:solidFill>
                <a:srgbClr val="333300"/>
              </a:solidFill>
              <a:latin typeface="Lucida Sans Unicode" pitchFamily="34" charset="0"/>
            </a:endParaRPr>
          </a:p>
          <a:p>
            <a:pPr marL="385763" indent="-385763" defTabSz="102870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ru-RU" altLang="ru-RU" sz="300" b="1" i="1">
              <a:solidFill>
                <a:srgbClr val="333300"/>
              </a:solidFill>
              <a:latin typeface="Lucida Sans Unicode" pitchFamily="34" charset="0"/>
            </a:endParaRPr>
          </a:p>
        </p:txBody>
      </p:sp>
      <p:sp>
        <p:nvSpPr>
          <p:cNvPr id="20493" name="Rectangle 19"/>
          <p:cNvSpPr>
            <a:spLocks noChangeArrowheads="1"/>
          </p:cNvSpPr>
          <p:nvPr/>
        </p:nvSpPr>
        <p:spPr bwMode="auto">
          <a:xfrm>
            <a:off x="2428875" y="3141663"/>
            <a:ext cx="67151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50" tIns="40625" rIns="81250" bIns="40625">
            <a:spAutoFit/>
          </a:bodyPr>
          <a:lstStyle/>
          <a:p>
            <a:pPr marL="385763" indent="-385763" algn="just" defTabSz="102870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altLang="ru-RU" sz="2100" b="1" i="1" dirty="0">
                <a:solidFill>
                  <a:srgbClr val="333300"/>
                </a:solidFill>
              </a:rPr>
              <a:t>Культура – </a:t>
            </a:r>
            <a:r>
              <a:rPr lang="ru-RU" altLang="ru-RU" sz="2100" b="1" i="1" dirty="0" smtClean="0">
                <a:solidFill>
                  <a:srgbClr val="333300"/>
                </a:solidFill>
              </a:rPr>
              <a:t>298,6 </a:t>
            </a:r>
            <a:r>
              <a:rPr lang="ru-RU" altLang="ru-RU" sz="2100" b="1" i="1" dirty="0" err="1">
                <a:solidFill>
                  <a:srgbClr val="333300"/>
                </a:solidFill>
              </a:rPr>
              <a:t>млн</a:t>
            </a:r>
            <a:r>
              <a:rPr lang="ru-RU" altLang="ru-RU" sz="2100" b="1" i="1" dirty="0">
                <a:solidFill>
                  <a:srgbClr val="333300"/>
                </a:solidFill>
              </a:rPr>
              <a:t> рублей</a:t>
            </a:r>
          </a:p>
        </p:txBody>
      </p:sp>
      <p:pic>
        <p:nvPicPr>
          <p:cNvPr id="20494" name="Picture 15" descr="ANd9GcQuBODR9z--x5GTZokDVe5f1Racg0eB50lUJPN26UAPzt_R-BH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2786063"/>
            <a:ext cx="18288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7" descr="ANd9GcTxEdNrCj2InnqNLNvCCRSCxuPId_NypyaIeCZZyrKnfpWOztM0l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4071938"/>
            <a:ext cx="18288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8" descr="ANd9GcTHbR5IsmgksGdS1s1sf7Gs85-KwB_RBu4oEMw3WlIGxEva-1C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5572125"/>
            <a:ext cx="1828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8" name="Picture 4" descr="aHR0cDovL3MwMTMucmFkaWthbC5ydS9pMzI0LzExMDQvNjUvYzFkNGI2MDQ4MThhLmpwZw=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1" descr="C:\Users\Fin527-2\Desktop\kjhsjkd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0248">
            <a:off x="3990975" y="1073150"/>
            <a:ext cx="499586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Oval 6"/>
          <p:cNvSpPr>
            <a:spLocks noChangeArrowheads="1"/>
          </p:cNvSpPr>
          <p:nvPr/>
        </p:nvSpPr>
        <p:spPr bwMode="auto">
          <a:xfrm flipH="1">
            <a:off x="0" y="2214563"/>
            <a:ext cx="5000625" cy="2357437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 dirty="0"/>
              <a:t>2022 год – </a:t>
            </a:r>
            <a:r>
              <a:rPr lang="ru-RU" b="1" i="1" dirty="0" smtClean="0"/>
              <a:t>1 575,9</a:t>
            </a:r>
            <a:r>
              <a:rPr lang="ru-RU" b="1" i="1" dirty="0" smtClean="0"/>
              <a:t> </a:t>
            </a:r>
            <a:r>
              <a:rPr lang="ru-RU" b="1" i="1" dirty="0" err="1"/>
              <a:t>млн</a:t>
            </a:r>
            <a:r>
              <a:rPr lang="ru-RU" b="1" i="1" dirty="0"/>
              <a:t> руб.</a:t>
            </a:r>
          </a:p>
          <a:p>
            <a:pPr algn="ctr"/>
            <a:r>
              <a:rPr lang="ru-RU" b="1" i="1" dirty="0"/>
              <a:t>2023 год – </a:t>
            </a:r>
            <a:r>
              <a:rPr lang="ru-RU" b="1" i="1" dirty="0" smtClean="0"/>
              <a:t>2 042,0 </a:t>
            </a:r>
            <a:r>
              <a:rPr lang="ru-RU" b="1" i="1" dirty="0" err="1"/>
              <a:t>млн</a:t>
            </a:r>
            <a:r>
              <a:rPr lang="ru-RU" b="1" i="1" dirty="0"/>
              <a:t> руб.</a:t>
            </a:r>
          </a:p>
          <a:p>
            <a:pPr algn="ctr"/>
            <a:r>
              <a:rPr lang="ru-RU" b="1" i="1" dirty="0"/>
              <a:t>2024 год – </a:t>
            </a:r>
            <a:r>
              <a:rPr lang="ru-RU" b="1" i="1" dirty="0" smtClean="0"/>
              <a:t>1 780,8 </a:t>
            </a:r>
            <a:r>
              <a:rPr lang="ru-RU" b="1" i="1" dirty="0" err="1"/>
              <a:t>млн</a:t>
            </a:r>
            <a:r>
              <a:rPr lang="ru-RU" b="1" i="1" dirty="0"/>
              <a:t> руб.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288" y="333375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Дорожный фонд города Орла</a:t>
            </a:r>
          </a:p>
        </p:txBody>
      </p:sp>
      <p:pic>
        <p:nvPicPr>
          <p:cNvPr id="21512" name="Picture 8" descr="C:\Users\Fin527-2\Desktop\6c2e7a21c84686c4fb0ccc181dee035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43198">
            <a:off x="4519613" y="4002088"/>
            <a:ext cx="4071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8738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6"/>
          <p:cNvSpPr txBox="1">
            <a:spLocks noChangeArrowheads="1"/>
          </p:cNvSpPr>
          <p:nvPr/>
        </p:nvSpPr>
        <p:spPr bwMode="auto">
          <a:xfrm>
            <a:off x="179388" y="404813"/>
            <a:ext cx="86423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600" b="1"/>
              <a:t>Объём муниципального долга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7063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14"/>
          <p:cNvSpPr txBox="1">
            <a:spLocks noChangeArrowheads="1"/>
          </p:cNvSpPr>
          <p:nvPr/>
        </p:nvSpPr>
        <p:spPr bwMode="auto">
          <a:xfrm>
            <a:off x="428625" y="1700213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2024 год</a:t>
            </a:r>
          </a:p>
        </p:txBody>
      </p:sp>
      <p:sp>
        <p:nvSpPr>
          <p:cNvPr id="22533" name="Text Box 15"/>
          <p:cNvSpPr txBox="1">
            <a:spLocks noChangeArrowheads="1"/>
          </p:cNvSpPr>
          <p:nvPr/>
        </p:nvSpPr>
        <p:spPr bwMode="auto">
          <a:xfrm>
            <a:off x="428625" y="2492375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2025 год</a:t>
            </a:r>
          </a:p>
        </p:txBody>
      </p:sp>
      <p:sp>
        <p:nvSpPr>
          <p:cNvPr id="22534" name="Text Box 16"/>
          <p:cNvSpPr txBox="1">
            <a:spLocks noChangeArrowheads="1"/>
          </p:cNvSpPr>
          <p:nvPr/>
        </p:nvSpPr>
        <p:spPr bwMode="auto">
          <a:xfrm>
            <a:off x="571500" y="3214688"/>
            <a:ext cx="1671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2026 год</a:t>
            </a:r>
          </a:p>
        </p:txBody>
      </p:sp>
      <p:sp>
        <p:nvSpPr>
          <p:cNvPr id="22535" name="AutoShape 18"/>
          <p:cNvSpPr>
            <a:spLocks noChangeArrowheads="1"/>
          </p:cNvSpPr>
          <p:nvPr/>
        </p:nvSpPr>
        <p:spPr bwMode="auto">
          <a:xfrm>
            <a:off x="2214563" y="1928813"/>
            <a:ext cx="3071812" cy="428625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AutoShape 20"/>
          <p:cNvSpPr>
            <a:spLocks noChangeArrowheads="1"/>
          </p:cNvSpPr>
          <p:nvPr/>
        </p:nvSpPr>
        <p:spPr bwMode="auto">
          <a:xfrm>
            <a:off x="2428875" y="3429000"/>
            <a:ext cx="2643188" cy="28575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7" name="AutoShape 21"/>
          <p:cNvSpPr>
            <a:spLocks noChangeArrowheads="1"/>
          </p:cNvSpPr>
          <p:nvPr/>
        </p:nvSpPr>
        <p:spPr bwMode="auto">
          <a:xfrm>
            <a:off x="2286000" y="2714625"/>
            <a:ext cx="2857500" cy="357188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8" name="Text Box 22"/>
          <p:cNvSpPr txBox="1">
            <a:spLocks noChangeArrowheads="1"/>
          </p:cNvSpPr>
          <p:nvPr/>
        </p:nvSpPr>
        <p:spPr bwMode="auto">
          <a:xfrm>
            <a:off x="5357813" y="1857375"/>
            <a:ext cx="3786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3 088,5 млн. рублей</a:t>
            </a:r>
          </a:p>
        </p:txBody>
      </p:sp>
      <p:sp>
        <p:nvSpPr>
          <p:cNvPr id="22539" name="Text Box 23"/>
          <p:cNvSpPr txBox="1">
            <a:spLocks noChangeArrowheads="1"/>
          </p:cNvSpPr>
          <p:nvPr/>
        </p:nvSpPr>
        <p:spPr bwMode="auto">
          <a:xfrm>
            <a:off x="5286375" y="2571750"/>
            <a:ext cx="3665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2 510,3 млн. рублей</a:t>
            </a:r>
          </a:p>
        </p:txBody>
      </p:sp>
      <p:sp>
        <p:nvSpPr>
          <p:cNvPr id="22540" name="Text Box 24"/>
          <p:cNvSpPr txBox="1">
            <a:spLocks noChangeArrowheads="1"/>
          </p:cNvSpPr>
          <p:nvPr/>
        </p:nvSpPr>
        <p:spPr bwMode="auto">
          <a:xfrm>
            <a:off x="5357813" y="3357563"/>
            <a:ext cx="3786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1 360,4 млн. рублей</a:t>
            </a:r>
          </a:p>
        </p:txBody>
      </p:sp>
      <p:pic>
        <p:nvPicPr>
          <p:cNvPr id="22541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4365625"/>
            <a:ext cx="259238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3"/>
          <p:cNvSpPr>
            <a:spLocks noGrp="1"/>
          </p:cNvSpPr>
          <p:nvPr>
            <p:ph type="body" idx="1"/>
          </p:nvPr>
        </p:nvSpPr>
        <p:spPr>
          <a:xfrm>
            <a:off x="714348" y="1773238"/>
            <a:ext cx="7889902" cy="429896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ru-RU" sz="2300" dirty="0" smtClean="0"/>
              <a:t>   </a:t>
            </a:r>
            <a:r>
              <a:rPr lang="ru-RU" sz="2000" b="1" dirty="0" smtClean="0"/>
              <a:t>Местонахождение Финансового управления администрации города Орла</a:t>
            </a:r>
            <a:r>
              <a:rPr lang="en-US" sz="2000" b="1" dirty="0" smtClean="0"/>
              <a:t>:</a:t>
            </a:r>
            <a:endParaRPr lang="ru-RU" sz="2000" b="1" dirty="0" smtClean="0"/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ru-RU" sz="2000" dirty="0" smtClean="0"/>
              <a:t>302000 г.Орёл, Пролетарская гора, д.1</a:t>
            </a:r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ru-RU" sz="2000" b="1" dirty="0" smtClean="0"/>
              <a:t>Контактный телефон</a:t>
            </a:r>
            <a:r>
              <a:rPr lang="en-US" sz="2000" b="1" dirty="0" smtClean="0"/>
              <a:t>:</a:t>
            </a:r>
            <a:r>
              <a:rPr lang="ru-RU" sz="2000" dirty="0" smtClean="0"/>
              <a:t> (4862)43-35-21</a:t>
            </a:r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ru-RU" sz="2000" b="1" dirty="0" smtClean="0"/>
              <a:t>Факс</a:t>
            </a:r>
            <a:r>
              <a:rPr lang="en-US" sz="2000" b="1" dirty="0" smtClean="0"/>
              <a:t>:</a:t>
            </a:r>
            <a:r>
              <a:rPr lang="ru-RU" sz="2000" dirty="0" smtClean="0"/>
              <a:t> (4862)76-03-01</a:t>
            </a:r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ru-RU" sz="2000" b="1" dirty="0" smtClean="0"/>
              <a:t>Адрес электронной почты</a:t>
            </a:r>
            <a:r>
              <a:rPr lang="en-US" sz="2000" b="1" dirty="0" smtClean="0"/>
              <a:t>:</a:t>
            </a:r>
            <a:r>
              <a:rPr lang="ru-RU" sz="2000" b="1" dirty="0" smtClean="0"/>
              <a:t> </a:t>
            </a:r>
            <a:r>
              <a:rPr lang="en-US" sz="2000" dirty="0" err="1" smtClean="0">
                <a:hlinkClick r:id="rId2"/>
              </a:rPr>
              <a:t>gfu@orel</a:t>
            </a:r>
            <a:r>
              <a:rPr lang="ru-RU" sz="2000" dirty="0" smtClean="0">
                <a:hlinkClick r:id="rId2"/>
              </a:rPr>
              <a:t>.</a:t>
            </a:r>
            <a:r>
              <a:rPr lang="en-US" sz="2000" dirty="0" err="1" smtClean="0">
                <a:hlinkClick r:id="rId2"/>
              </a:rPr>
              <a:t>ru</a:t>
            </a:r>
            <a:endParaRPr lang="en-US" sz="2000" dirty="0" smtClean="0"/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endParaRPr lang="ru-RU" sz="2000" dirty="0" smtClean="0"/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ru-RU" sz="2000" dirty="0" smtClean="0"/>
              <a:t>График работы управления</a:t>
            </a:r>
            <a:r>
              <a:rPr lang="en-US" sz="2000" dirty="0" smtClean="0"/>
              <a:t>:</a:t>
            </a:r>
            <a:endParaRPr lang="ru-RU" sz="2000" dirty="0" smtClean="0"/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ru-RU" sz="2000" dirty="0" smtClean="0"/>
              <a:t>понедельник – пятница с 9-00 до 18-00.</a:t>
            </a:r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endParaRPr lang="ru-RU" sz="2000" dirty="0" smtClean="0"/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ru-RU" sz="2000" dirty="0" smtClean="0"/>
              <a:t>Начальник финансового управления</a:t>
            </a:r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ru-RU" sz="2000" dirty="0" err="1" smtClean="0"/>
              <a:t>Зубцова</a:t>
            </a:r>
            <a:r>
              <a:rPr lang="ru-RU" sz="2000" dirty="0" smtClean="0"/>
              <a:t> Наталья Викторовна</a:t>
            </a:r>
          </a:p>
        </p:txBody>
      </p:sp>
      <p:sp>
        <p:nvSpPr>
          <p:cNvPr id="281603" name="Rectangle 9"/>
          <p:cNvSpPr>
            <a:spLocks noChangeArrowheads="1"/>
          </p:cNvSpPr>
          <p:nvPr/>
        </p:nvSpPr>
        <p:spPr bwMode="auto">
          <a:xfrm>
            <a:off x="1116013" y="549275"/>
            <a:ext cx="7200900" cy="719138"/>
          </a:xfrm>
          <a:prstGeom prst="rect">
            <a:avLst/>
          </a:prstGeom>
          <a:solidFill>
            <a:srgbClr val="00FFFF"/>
          </a:solidFill>
          <a:ln w="57150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Контактная информация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2214563" y="4000500"/>
            <a:ext cx="4603750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u="sng">
                <a:solidFill>
                  <a:srgbClr val="000000"/>
                </a:solidFill>
              </a:rPr>
              <a:t>Среднегодовая численность населения, тыс.чел.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2357438" y="1857375"/>
            <a:ext cx="38862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u="sng">
                <a:solidFill>
                  <a:srgbClr val="000000"/>
                </a:solidFill>
              </a:rPr>
              <a:t>Индекс </a:t>
            </a:r>
            <a:r>
              <a:rPr lang="ru-RU" sz="1400" b="1" u="sng">
                <a:solidFill>
                  <a:srgbClr val="000000"/>
                </a:solidFill>
              </a:rPr>
              <a:t>потребительских</a:t>
            </a:r>
            <a:r>
              <a:rPr lang="ru-RU" sz="1600" b="1" u="sng">
                <a:solidFill>
                  <a:srgbClr val="000000"/>
                </a:solidFill>
              </a:rPr>
              <a:t> цен </a:t>
            </a:r>
            <a:r>
              <a:rPr lang="ru-RU" sz="1200" b="1" i="1" u="sng">
                <a:solidFill>
                  <a:srgbClr val="000000"/>
                </a:solidFill>
              </a:rPr>
              <a:t>(инфляция)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00125" y="2286000"/>
          <a:ext cx="6746875" cy="1503363"/>
        </p:xfrm>
        <a:graphic>
          <a:graphicData uri="http://schemas.openxmlformats.org/presentationml/2006/ole">
            <p:oleObj spid="_x0000_s29698" name="Worksheet" r:id="rId4" imgW="5943735" imgH="1047870" progId="Excel.Sheet.8">
              <p:embed followColorScheme="full"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500188" y="3929063"/>
          <a:ext cx="5862637" cy="2500312"/>
        </p:xfrm>
        <a:graphic>
          <a:graphicData uri="http://schemas.openxmlformats.org/presentationml/2006/ole">
            <p:oleObj spid="_x0000_s29699" name="Worksheet" r:id="rId5" imgW="4905344" imgH="2343060" progId="Excel.Sheet.8">
              <p:embed followColorScheme="full"/>
            </p:oleObj>
          </a:graphicData>
        </a:graphic>
      </p:graphicFrame>
      <p:sp>
        <p:nvSpPr>
          <p:cNvPr id="1030" name="TextBox 6"/>
          <p:cNvSpPr txBox="1">
            <a:spLocks noChangeArrowheads="1"/>
          </p:cNvSpPr>
          <p:nvPr/>
        </p:nvSpPr>
        <p:spPr bwMode="auto">
          <a:xfrm>
            <a:off x="928688" y="214313"/>
            <a:ext cx="7358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Основные показатели прогноза  социально-экономического развития города Орла на 2024-2026 годы</a:t>
            </a:r>
          </a:p>
        </p:txBody>
      </p:sp>
      <p:sp>
        <p:nvSpPr>
          <p:cNvPr id="1031" name="TextBox 7"/>
          <p:cNvSpPr txBox="1">
            <a:spLocks noChangeArrowheads="1"/>
          </p:cNvSpPr>
          <p:nvPr/>
        </p:nvSpPr>
        <p:spPr bwMode="auto">
          <a:xfrm>
            <a:off x="500063" y="1000125"/>
            <a:ext cx="83581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/>
              <a:t>Прогноз разработан на основе базового варианта сценарных условий, одобренных Правительством РФ, макроэкономических показателей и индексов-дефляторов, разработанных Министерством экономического развития РФ</a:t>
            </a:r>
          </a:p>
        </p:txBody>
      </p:sp>
      <p:pic>
        <p:nvPicPr>
          <p:cNvPr id="103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7461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1500" y="214313"/>
            <a:ext cx="7921625" cy="55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5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itchFamily="32" charset="0"/>
              </a:rPr>
              <a:t>Объем отгруженной продукции крупными и средними предприятиями промышленности, </a:t>
            </a:r>
            <a:r>
              <a:rPr lang="ru-RU" sz="15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itchFamily="32" charset="0"/>
              </a:rPr>
              <a:t>млрд</a:t>
            </a:r>
            <a:r>
              <a:rPr lang="ru-RU" sz="15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itchFamily="32" charset="0"/>
              </a:rPr>
              <a:t> рублей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28750" y="714375"/>
          <a:ext cx="5902325" cy="2571750"/>
        </p:xfrm>
        <a:graphic>
          <a:graphicData uri="http://schemas.openxmlformats.org/presentationml/2006/ole">
            <p:oleObj spid="_x0000_s30722" name="Worksheet" r:id="rId4" imgW="5076878" imgH="2933820" progId="Excel.Sheet.8">
              <p:embed followColorScheme="full"/>
            </p:oleObj>
          </a:graphicData>
        </a:graphic>
      </p:graphicFrame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42938" y="4071938"/>
            <a:ext cx="428625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itchFamily="32" charset="0"/>
              </a:rPr>
              <a:t>Объем подрядных работ в строительстве по крупным и средним предприятиям, млрд.рублей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42938" y="4500563"/>
          <a:ext cx="4410075" cy="1790700"/>
        </p:xfrm>
        <a:graphic>
          <a:graphicData uri="http://schemas.openxmlformats.org/presentationml/2006/ole">
            <p:oleObj spid="_x0000_s30723" name="Worksheet" r:id="rId5" imgW="4743534" imgH="1933470" progId="Excel.Sheet.8">
              <p:embed followColorScheme="full"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86380" y="4643446"/>
            <a:ext cx="3214710" cy="1015663"/>
          </a:xfrm>
          <a:prstGeom prst="rect">
            <a:avLst/>
          </a:prstGeom>
          <a:gradFill>
            <a:gsLst>
              <a:gs pos="0">
                <a:srgbClr val="D6B19C">
                  <a:alpha val="0"/>
                </a:srgbClr>
              </a:gs>
              <a:gs pos="0">
                <a:srgbClr val="D6B19C">
                  <a:alpha val="0"/>
                </a:srgbClr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8900000" scaled="1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" b="1" dirty="0"/>
              <a:t>В 2023 году ожидается ввод </a:t>
            </a:r>
          </a:p>
          <a:p>
            <a:pPr algn="ctr">
              <a:defRPr/>
            </a:pPr>
            <a:r>
              <a:rPr lang="ru-RU" sz="1500" b="1" dirty="0"/>
              <a:t>150 тыс.кв.м жилья, </a:t>
            </a:r>
          </a:p>
          <a:p>
            <a:pPr algn="ctr">
              <a:defRPr/>
            </a:pPr>
            <a:r>
              <a:rPr lang="ru-RU" sz="1500" b="1" dirty="0"/>
              <a:t>в 2024-2026 годах – еще около 260 тыс.кв.м.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472" y="3143248"/>
            <a:ext cx="8286808" cy="784830"/>
          </a:xfrm>
          <a:prstGeom prst="rect">
            <a:avLst/>
          </a:prstGeom>
          <a:gradFill flip="none" rotWithShape="1">
            <a:gsLst>
              <a:gs pos="0">
                <a:srgbClr val="D6B19C">
                  <a:alpha val="0"/>
                </a:srgbClr>
              </a:gs>
              <a:gs pos="0">
                <a:srgbClr val="D6B19C">
                  <a:alpha val="0"/>
                </a:srgbClr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89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" b="1" dirty="0"/>
              <a:t>Объем инвестиций на территории города Орла  по полному кругу предприятий  прогнозируется в 2024–2026 годах – в целом 53,8 </a:t>
            </a:r>
            <a:r>
              <a:rPr lang="ru-RU" sz="1500" b="1" dirty="0" err="1"/>
              <a:t>млрд</a:t>
            </a:r>
            <a:r>
              <a:rPr lang="ru-RU" sz="1500" b="1" dirty="0"/>
              <a:t> рублей, </a:t>
            </a:r>
          </a:p>
          <a:p>
            <a:pPr algn="ctr">
              <a:defRPr/>
            </a:pPr>
            <a:r>
              <a:rPr lang="ru-RU" sz="1500" b="1" dirty="0"/>
              <a:t>в том числе 48,9 </a:t>
            </a:r>
            <a:r>
              <a:rPr lang="ru-RU" sz="1500" b="1" dirty="0" err="1"/>
              <a:t>млрд</a:t>
            </a:r>
            <a:r>
              <a:rPr lang="ru-RU" sz="1500" b="1" dirty="0"/>
              <a:t> рублей – по крупным и средним предприятиям.</a:t>
            </a:r>
          </a:p>
        </p:txBody>
      </p:sp>
      <p:pic>
        <p:nvPicPr>
          <p:cNvPr id="206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7461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143000" y="3438525"/>
          <a:ext cx="7143750" cy="2819400"/>
        </p:xfrm>
        <a:graphic>
          <a:graphicData uri="http://schemas.openxmlformats.org/presentationml/2006/ole">
            <p:oleObj spid="_x0000_s31746" name="Worksheet" r:id="rId4" imgW="5857833" imgH="2314710" progId="Excel.Sheet.8">
              <p:embed followColorScheme="full"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857750" y="1038225"/>
          <a:ext cx="4276725" cy="2828925"/>
        </p:xfrm>
        <a:graphic>
          <a:graphicData uri="http://schemas.openxmlformats.org/presentationml/2006/ole">
            <p:oleObj spid="_x0000_s31747" name="Диаграмма" r:id="rId5" imgW="8220145" imgH="5438880" progId="MSGraph.Chart.8">
              <p:embed followColorScheme="full"/>
            </p:oleObj>
          </a:graphicData>
        </a:graphic>
      </p:graphicFrame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1214438" y="3857625"/>
            <a:ext cx="63500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u="sng">
                <a:solidFill>
                  <a:srgbClr val="000000"/>
                </a:solidFill>
              </a:rPr>
              <a:t>Прибыль </a:t>
            </a:r>
            <a:r>
              <a:rPr lang="ru-RU" sz="1400" u="sng">
                <a:solidFill>
                  <a:srgbClr val="000000"/>
                </a:solidFill>
              </a:rPr>
              <a:t>рентабельных</a:t>
            </a:r>
            <a:r>
              <a:rPr lang="ru-RU" sz="1600" u="sng">
                <a:solidFill>
                  <a:srgbClr val="000000"/>
                </a:solidFill>
              </a:rPr>
              <a:t> предприятий и организаций, млрд рублей</a:t>
            </a: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5003800" y="476250"/>
            <a:ext cx="381635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u="sng">
                <a:solidFill>
                  <a:srgbClr val="000000"/>
                </a:solidFill>
              </a:rPr>
              <a:t>Оборот розничной торговли по крупным и средним организациям, млрд рублей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00063" y="1003300"/>
          <a:ext cx="4148137" cy="2497138"/>
        </p:xfrm>
        <a:graphic>
          <a:graphicData uri="http://schemas.openxmlformats.org/presentationml/2006/ole">
            <p:oleObj spid="_x0000_s31748" name="Worksheet" r:id="rId6" imgW="5648210" imgH="2857410" progId="Excel.Sheet.8">
              <p:embed followColorScheme="full"/>
            </p:oleObj>
          </a:graphicData>
        </a:graphic>
      </p:graphicFrame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857250" y="476250"/>
            <a:ext cx="40386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u="sng">
                <a:solidFill>
                  <a:srgbClr val="000000"/>
                </a:solidFill>
              </a:rPr>
              <a:t>Среднемесячная заработная плата, тыс.рублей</a:t>
            </a:r>
          </a:p>
        </p:txBody>
      </p:sp>
      <p:pic>
        <p:nvPicPr>
          <p:cNvPr id="308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7461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229600" cy="719137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chemeClr val="tx1"/>
                </a:solidFill>
              </a:rPr>
              <a:t>Основные параметры 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бюджета города Орла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83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6372225" y="981075"/>
            <a:ext cx="2208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 i="1"/>
              <a:t>млн. рублей</a:t>
            </a:r>
          </a:p>
        </p:txBody>
      </p:sp>
      <p:graphicFrame>
        <p:nvGraphicFramePr>
          <p:cNvPr id="88189" name="Group 125"/>
          <p:cNvGraphicFramePr>
            <a:graphicFrameLocks noGrp="1"/>
          </p:cNvGraphicFramePr>
          <p:nvPr>
            <p:ph sz="half" idx="4294967295"/>
          </p:nvPr>
        </p:nvGraphicFramePr>
        <p:xfrm>
          <a:off x="395288" y="1484313"/>
          <a:ext cx="8248679" cy="4873645"/>
        </p:xfrm>
        <a:graphic>
          <a:graphicData uri="http://schemas.openxmlformats.org/drawingml/2006/table">
            <a:tbl>
              <a:tblPr/>
              <a:tblGrid>
                <a:gridCol w="3069349"/>
                <a:gridCol w="1808689"/>
                <a:gridCol w="1643153"/>
                <a:gridCol w="1727488"/>
              </a:tblGrid>
              <a:tr h="6835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2024 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2025 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2026 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98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12 759,3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314,5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9 780,1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23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3 445,5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3 213,2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 </a:t>
                      </a:r>
                      <a:r>
                        <a:rPr lang="ru-RU" sz="24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341,5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3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Безвозмездные поступления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9 313,8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6 101,3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6 438,5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1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Расходы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14 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056,7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8 761,9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8 655,8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23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Дефицит(-); </a:t>
                      </a:r>
                      <a:r>
                        <a:rPr lang="ru-RU" sz="2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Профицит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(+)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-1 297,4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552,6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1 124,3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8"/>
          <p:cNvSpPr txBox="1">
            <a:spLocks noGrp="1"/>
          </p:cNvSpPr>
          <p:nvPr/>
        </p:nvSpPr>
        <p:spPr bwMode="auto">
          <a:xfrm>
            <a:off x="7812088" y="1125538"/>
            <a:ext cx="7921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2" tIns="47720" rIns="95442" bIns="47720" anchor="b"/>
          <a:lstStyle/>
          <a:p>
            <a:pPr algn="r" defTabSz="958850">
              <a:defRPr/>
            </a:pPr>
            <a:endParaRPr lang="ru-RU" sz="150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428035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719138" y="333375"/>
            <a:ext cx="8424862" cy="620713"/>
          </a:xfrm>
        </p:spPr>
        <p:txBody>
          <a:bodyPr lIns="95442" tIns="47720" rIns="95442" bIns="47720" anchorCtr="1"/>
          <a:lstStyle/>
          <a:p>
            <a:pPr eaLnBrk="1" hangingPunct="1"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b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доходов бюджета города Орла  на 2024 год</a:t>
            </a: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098" name="Диаграмма 7"/>
          <p:cNvGraphicFramePr>
            <a:graphicFrameLocks/>
          </p:cNvGraphicFramePr>
          <p:nvPr/>
        </p:nvGraphicFramePr>
        <p:xfrm>
          <a:off x="647700" y="1143000"/>
          <a:ext cx="7781952" cy="4071950"/>
        </p:xfrm>
        <a:graphic>
          <a:graphicData uri="http://schemas.openxmlformats.org/presentationml/2006/ole">
            <p:oleObj spid="_x0000_s4098" name="Worksheet" r:id="rId3" imgW="5467221" imgH="3286170" progId="Excel.Sheet.8">
              <p:embed/>
            </p:oleObj>
          </a:graphicData>
        </a:graphic>
      </p:graphicFrame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916238" y="6453188"/>
            <a:ext cx="574675" cy="282575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 lIns="115214" tIns="57607" rIns="115214" bIns="57607">
            <a:spAutoFit/>
          </a:bodyPr>
          <a:lstStyle/>
          <a:p>
            <a:pPr algn="ctr" defTabSz="958850"/>
            <a:r>
              <a:rPr lang="ru-RU" sz="1100" b="1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102" name="Text Box 13"/>
          <p:cNvSpPr txBox="1">
            <a:spLocks noChangeArrowheads="1"/>
          </p:cNvSpPr>
          <p:nvPr/>
        </p:nvSpPr>
        <p:spPr bwMode="auto">
          <a:xfrm>
            <a:off x="2843213" y="3573463"/>
            <a:ext cx="1152525" cy="296862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 lIns="115214" tIns="57607" rIns="115214" bIns="57607">
            <a:spAutoFit/>
          </a:bodyPr>
          <a:lstStyle/>
          <a:p>
            <a:pPr algn="ctr" defTabSz="958850"/>
            <a:endParaRPr lang="ru-RU" sz="1200" b="1" i="1">
              <a:solidFill>
                <a:srgbClr val="000000"/>
              </a:solidFill>
            </a:endParaRPr>
          </a:p>
        </p:txBody>
      </p:sp>
      <p:sp>
        <p:nvSpPr>
          <p:cNvPr id="428046" name="Rectangle 14"/>
          <p:cNvSpPr>
            <a:spLocks noChangeArrowheads="1"/>
          </p:cNvSpPr>
          <p:nvPr/>
        </p:nvSpPr>
        <p:spPr bwMode="auto">
          <a:xfrm>
            <a:off x="6084888" y="6238875"/>
            <a:ext cx="1223962" cy="282575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  <a:effectLst/>
        </p:spPr>
        <p:txBody>
          <a:bodyPr lIns="115214" tIns="57607" rIns="115214" bIns="57607">
            <a:spAutoFit/>
          </a:bodyPr>
          <a:lstStyle/>
          <a:p>
            <a:pPr algn="ctr" defTabSz="958850">
              <a:defRPr/>
            </a:pPr>
            <a:endParaRPr lang="ru-RU" sz="11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4104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683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 Box 26"/>
          <p:cNvSpPr txBox="1">
            <a:spLocks noChangeArrowheads="1"/>
          </p:cNvSpPr>
          <p:nvPr/>
        </p:nvSpPr>
        <p:spPr bwMode="auto">
          <a:xfrm>
            <a:off x="2268538" y="5286388"/>
            <a:ext cx="4875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Налоговые и неналоговые доходы </a:t>
            </a:r>
          </a:p>
        </p:txBody>
      </p:sp>
      <p:sp>
        <p:nvSpPr>
          <p:cNvPr id="4107" name="Text Box 27"/>
          <p:cNvSpPr txBox="1">
            <a:spLocks noChangeArrowheads="1"/>
          </p:cNvSpPr>
          <p:nvPr/>
        </p:nvSpPr>
        <p:spPr bwMode="auto">
          <a:xfrm>
            <a:off x="2286000" y="5857875"/>
            <a:ext cx="6283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/>
              <a:t>Безвозмездные поступления</a:t>
            </a:r>
            <a:endParaRPr lang="ru-RU" sz="2000" dirty="0"/>
          </a:p>
        </p:txBody>
      </p:sp>
      <p:sp>
        <p:nvSpPr>
          <p:cNvPr id="4108" name="AutoShape 28"/>
          <p:cNvSpPr>
            <a:spLocks noChangeArrowheads="1"/>
          </p:cNvSpPr>
          <p:nvPr/>
        </p:nvSpPr>
        <p:spPr bwMode="auto">
          <a:xfrm>
            <a:off x="1331913" y="5143512"/>
            <a:ext cx="431800" cy="500066"/>
          </a:xfrm>
          <a:prstGeom prst="can">
            <a:avLst>
              <a:gd name="adj" fmla="val 29228"/>
            </a:avLst>
          </a:prstGeom>
          <a:solidFill>
            <a:srgbClr val="CCFFFF"/>
          </a:solidFill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4109" name="AutoShape 31"/>
          <p:cNvSpPr>
            <a:spLocks noChangeArrowheads="1"/>
          </p:cNvSpPr>
          <p:nvPr/>
        </p:nvSpPr>
        <p:spPr bwMode="auto">
          <a:xfrm>
            <a:off x="1331913" y="5734050"/>
            <a:ext cx="431800" cy="504825"/>
          </a:xfrm>
          <a:prstGeom prst="can">
            <a:avLst>
              <a:gd name="adj" fmla="val 29228"/>
            </a:avLst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2071678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лей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86050" y="2071678"/>
            <a:ext cx="2500330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12 759,3 </a:t>
            </a:r>
          </a:p>
          <a:p>
            <a:pPr algn="ctr"/>
            <a:r>
              <a:rPr lang="ru-RU" sz="2400" b="1" dirty="0" err="1" smtClean="0">
                <a:solidFill>
                  <a:srgbClr val="0000FF"/>
                </a:solidFill>
              </a:rPr>
              <a:t>млн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</a:rPr>
              <a:t>руб</a:t>
            </a:r>
            <a:endParaRPr lang="ru-RU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285852" y="1071546"/>
          <a:ext cx="8202399" cy="4572032"/>
        </p:xfrm>
        <a:graphic>
          <a:graphicData uri="http://schemas.openxmlformats.org/presentationml/2006/ole">
            <p:oleObj spid="_x0000_s5122" name="Worksheet" r:id="rId3" imgW="4886435" imgH="2724030" progId="Excel.Sheet.8">
              <p:embed/>
            </p:oleObj>
          </a:graphicData>
        </a:graphic>
      </p:graphicFrame>
      <p:sp>
        <p:nvSpPr>
          <p:cNvPr id="5123" name="Oval 6"/>
          <p:cNvSpPr>
            <a:spLocks noChangeArrowheads="1"/>
          </p:cNvSpPr>
          <p:nvPr/>
        </p:nvSpPr>
        <p:spPr bwMode="auto">
          <a:xfrm>
            <a:off x="428596" y="5286388"/>
            <a:ext cx="3929063" cy="128588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/>
              <a:t>3</a:t>
            </a:r>
            <a:r>
              <a:rPr lang="ru-RU" sz="2400" b="1" dirty="0" smtClean="0"/>
              <a:t> 445,5 </a:t>
            </a:r>
            <a:r>
              <a:rPr lang="ru-RU" sz="2400" b="1" dirty="0"/>
              <a:t>млн. руб</a:t>
            </a:r>
            <a:r>
              <a:rPr lang="ru-RU" sz="2400" dirty="0"/>
              <a:t>.</a:t>
            </a:r>
          </a:p>
        </p:txBody>
      </p:sp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2411413" y="333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714375" y="142875"/>
            <a:ext cx="8178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налоговых и неналоговых доходов бюджета города Орла в </a:t>
            </a:r>
            <a: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2024  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году</a:t>
            </a: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8072438" y="1857375"/>
            <a:ext cx="1071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 i="1"/>
              <a:t>НДФЛ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6286512" y="3714752"/>
            <a:ext cx="23574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i="1" dirty="0"/>
              <a:t>налоги на</a:t>
            </a:r>
          </a:p>
          <a:p>
            <a:pPr algn="ctr" eaLnBrk="0" hangingPunct="0"/>
            <a:r>
              <a:rPr lang="ru-RU" sz="2000" b="1" i="1" dirty="0"/>
              <a:t>совокупный доход</a:t>
            </a: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1142976" y="1142984"/>
            <a:ext cx="2309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i="1" dirty="0"/>
              <a:t>прочие доходы</a:t>
            </a:r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-323850" y="2205038"/>
            <a:ext cx="3643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i="1" dirty="0"/>
              <a:t>доходы от продажи</a:t>
            </a:r>
          </a:p>
          <a:p>
            <a:pPr algn="ctr" eaLnBrk="0" hangingPunct="0"/>
            <a:r>
              <a:rPr lang="ru-RU" sz="2000" b="1" i="1" dirty="0"/>
              <a:t> активов</a:t>
            </a:r>
          </a:p>
        </p:txBody>
      </p:sp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285750" y="3213100"/>
            <a:ext cx="3143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i="1" dirty="0"/>
              <a:t>доходы от использования</a:t>
            </a:r>
          </a:p>
          <a:p>
            <a:pPr algn="ctr" eaLnBrk="0" hangingPunct="0"/>
            <a:r>
              <a:rPr lang="ru-RU" sz="2000" b="1" i="1" dirty="0"/>
              <a:t>имущества</a:t>
            </a:r>
          </a:p>
        </p:txBody>
      </p:sp>
      <p:sp>
        <p:nvSpPr>
          <p:cNvPr id="5131" name="Text Box 14"/>
          <p:cNvSpPr txBox="1">
            <a:spLocks noChangeArrowheads="1"/>
          </p:cNvSpPr>
          <p:nvPr/>
        </p:nvSpPr>
        <p:spPr bwMode="auto">
          <a:xfrm>
            <a:off x="1785918" y="4143380"/>
            <a:ext cx="192880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i="1" dirty="0"/>
              <a:t>госпошлина</a:t>
            </a:r>
          </a:p>
        </p:txBody>
      </p:sp>
      <p:pic>
        <p:nvPicPr>
          <p:cNvPr id="513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461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Rectangle 14"/>
          <p:cNvSpPr>
            <a:spLocks noChangeArrowheads="1"/>
          </p:cNvSpPr>
          <p:nvPr/>
        </p:nvSpPr>
        <p:spPr bwMode="auto">
          <a:xfrm>
            <a:off x="4143372" y="4357694"/>
            <a:ext cx="1871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/>
              <a:t>налоги на</a:t>
            </a:r>
          </a:p>
          <a:p>
            <a:pPr algn="ctr"/>
            <a:r>
              <a:rPr lang="ru-RU" sz="2000" b="1" i="1" dirty="0"/>
              <a:t>имущество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0"/>
            <a:ext cx="7772400" cy="1470025"/>
          </a:xfrm>
        </p:spPr>
        <p:txBody>
          <a:bodyPr/>
          <a:lstStyle/>
          <a:p>
            <a:r>
              <a:rPr lang="ru-RU" sz="2800" b="1" i="1" dirty="0" smtClean="0"/>
              <a:t>Структура расходов</a:t>
            </a:r>
            <a:br>
              <a:rPr lang="ru-RU" sz="2800" b="1" i="1" dirty="0" smtClean="0"/>
            </a:br>
            <a:r>
              <a:rPr lang="ru-RU" sz="2800" b="1" i="1" dirty="0" smtClean="0"/>
              <a:t>бюджета города Орла по собственным полномочиям в 2024 году</a:t>
            </a: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461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2" name="Object 6"/>
          <p:cNvGraphicFramePr>
            <a:graphicFrameLocks noChangeAspect="1"/>
          </p:cNvGraphicFramePr>
          <p:nvPr/>
        </p:nvGraphicFramePr>
        <p:xfrm>
          <a:off x="0" y="2146300"/>
          <a:ext cx="9613900" cy="5194300"/>
        </p:xfrm>
        <a:graphic>
          <a:graphicData uri="http://schemas.openxmlformats.org/presentationml/2006/ole">
            <p:oleObj spid="_x0000_s32770" name="Worksheet" r:id="rId4" imgW="7071432" imgH="3962304" progId="Excel.Sheet.8">
              <p:embed/>
            </p:oleObj>
          </a:graphicData>
        </a:graphic>
      </p:graphicFrame>
      <p:sp>
        <p:nvSpPr>
          <p:cNvPr id="10245" name="Oval 7"/>
          <p:cNvSpPr>
            <a:spLocks noChangeArrowheads="1"/>
          </p:cNvSpPr>
          <p:nvPr/>
        </p:nvSpPr>
        <p:spPr bwMode="auto">
          <a:xfrm>
            <a:off x="827088" y="1557338"/>
            <a:ext cx="7200900" cy="649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/>
              <a:t>5 856,4 </a:t>
            </a:r>
            <a:r>
              <a:rPr lang="ru-RU" sz="2800" b="1" dirty="0" err="1" smtClean="0"/>
              <a:t>млн</a:t>
            </a:r>
            <a:r>
              <a:rPr lang="ru-RU" sz="2800" b="1" dirty="0" smtClean="0"/>
              <a:t> рублей</a:t>
            </a:r>
            <a:endParaRPr lang="ru-RU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8"/>
          <p:cNvSpPr txBox="1">
            <a:spLocks noGrp="1"/>
          </p:cNvSpPr>
          <p:nvPr/>
        </p:nvSpPr>
        <p:spPr bwMode="auto">
          <a:xfrm>
            <a:off x="7812088" y="1125538"/>
            <a:ext cx="7921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42" tIns="47720" rIns="95442" bIns="47720" anchor="b"/>
          <a:lstStyle/>
          <a:p>
            <a:pPr algn="r" defTabSz="958850">
              <a:defRPr/>
            </a:pPr>
            <a:endParaRPr lang="ru-RU" sz="15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11266" name="Диаграмма 7"/>
          <p:cNvGraphicFramePr>
            <a:graphicFrameLocks/>
          </p:cNvGraphicFramePr>
          <p:nvPr/>
        </p:nvGraphicFramePr>
        <p:xfrm>
          <a:off x="3086100" y="1854200"/>
          <a:ext cx="6362700" cy="3200400"/>
        </p:xfrm>
        <a:graphic>
          <a:graphicData uri="http://schemas.openxmlformats.org/presentationml/2006/ole">
            <p:oleObj spid="_x0000_s33794" name="Worksheet" r:id="rId3" imgW="5532106" imgH="2781216" progId="Excel.Sheet.8">
              <p:embed/>
            </p:oleObj>
          </a:graphicData>
        </a:graphic>
      </p:graphicFrame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2916238" y="6453188"/>
            <a:ext cx="574675" cy="282575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 lIns="115214" tIns="57607" rIns="115214" bIns="57607">
            <a:spAutoFit/>
          </a:bodyPr>
          <a:lstStyle/>
          <a:p>
            <a:pPr algn="ctr" defTabSz="958850"/>
            <a:r>
              <a:rPr lang="ru-RU" sz="1100" b="1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 rot="10800000" flipV="1">
            <a:off x="6643688" y="5000625"/>
            <a:ext cx="1944687" cy="388938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 lIns="115214" tIns="57607" rIns="115214" bIns="57607">
            <a:spAutoFit/>
          </a:bodyPr>
          <a:lstStyle/>
          <a:p>
            <a:pPr algn="ctr" defTabSz="958850"/>
            <a:r>
              <a:rPr lang="ru-RU" b="1"/>
              <a:t>Образование</a:t>
            </a:r>
          </a:p>
        </p:txBody>
      </p:sp>
      <p:sp>
        <p:nvSpPr>
          <p:cNvPr id="11270" name="Rectangle 11"/>
          <p:cNvSpPr>
            <a:spLocks noChangeArrowheads="1"/>
          </p:cNvSpPr>
          <p:nvPr/>
        </p:nvSpPr>
        <p:spPr bwMode="auto">
          <a:xfrm>
            <a:off x="4286248" y="4786322"/>
            <a:ext cx="2643188" cy="701675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 lIns="115214" tIns="57607" rIns="115214" bIns="57607">
            <a:spAutoFit/>
          </a:bodyPr>
          <a:lstStyle/>
          <a:p>
            <a:pPr algn="ctr" defTabSz="958850"/>
            <a:r>
              <a:rPr lang="ru-RU" b="1" dirty="0"/>
              <a:t>Культура </a:t>
            </a:r>
          </a:p>
          <a:p>
            <a:pPr algn="ctr" defTabSz="958850"/>
            <a:r>
              <a:rPr lang="ru-RU" sz="2000" b="1" dirty="0" smtClean="0">
                <a:solidFill>
                  <a:srgbClr val="FF0000"/>
                </a:solidFill>
              </a:rPr>
              <a:t>2,1</a:t>
            </a:r>
            <a:r>
              <a:rPr lang="ru-RU" sz="2000" b="1" dirty="0" smtClean="0"/>
              <a:t>%</a:t>
            </a:r>
            <a:endParaRPr lang="ru-RU" sz="2000" b="1" dirty="0"/>
          </a:p>
        </p:txBody>
      </p:sp>
      <p:sp>
        <p:nvSpPr>
          <p:cNvPr id="11271" name="Oval 12"/>
          <p:cNvSpPr>
            <a:spLocks noChangeArrowheads="1"/>
          </p:cNvSpPr>
          <p:nvPr/>
        </p:nvSpPr>
        <p:spPr bwMode="auto">
          <a:xfrm>
            <a:off x="357188" y="1428750"/>
            <a:ext cx="3240087" cy="1029179"/>
          </a:xfrm>
          <a:prstGeom prst="ellips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lIns="115214" tIns="57607" rIns="115214" bIns="57607" anchor="ctr">
            <a:spAutoFit/>
          </a:bodyPr>
          <a:lstStyle/>
          <a:p>
            <a:pPr algn="ctr" defTabSz="958850"/>
            <a:r>
              <a:rPr lang="ru-RU" sz="2200" b="1" i="1" dirty="0" smtClean="0"/>
              <a:t>14 056,7               </a:t>
            </a:r>
            <a:r>
              <a:rPr lang="ru-RU" b="1" i="1" dirty="0" err="1" smtClean="0"/>
              <a:t>млн</a:t>
            </a:r>
            <a:r>
              <a:rPr lang="ru-RU" b="1" i="1" dirty="0" smtClean="0"/>
              <a:t> </a:t>
            </a:r>
            <a:r>
              <a:rPr lang="ru-RU" b="1" i="1" dirty="0"/>
              <a:t>руб</a:t>
            </a:r>
            <a:r>
              <a:rPr lang="ru-RU" b="1" dirty="0"/>
              <a:t>.</a:t>
            </a:r>
          </a:p>
        </p:txBody>
      </p:sp>
      <p:sp>
        <p:nvSpPr>
          <p:cNvPr id="11272" name="Text Box 13"/>
          <p:cNvSpPr txBox="1">
            <a:spLocks noChangeArrowheads="1"/>
          </p:cNvSpPr>
          <p:nvPr/>
        </p:nvSpPr>
        <p:spPr bwMode="auto">
          <a:xfrm>
            <a:off x="3071813" y="3429000"/>
            <a:ext cx="1152525" cy="296863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 lIns="115214" tIns="57607" rIns="115214" bIns="57607">
            <a:spAutoFit/>
          </a:bodyPr>
          <a:lstStyle/>
          <a:p>
            <a:pPr algn="ctr" defTabSz="958850"/>
            <a:endParaRPr lang="ru-RU" sz="1200" b="1" i="1">
              <a:solidFill>
                <a:srgbClr val="000000"/>
              </a:solidFill>
            </a:endParaRP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6084888" y="6238875"/>
            <a:ext cx="1223962" cy="282575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  <a:effectLst/>
        </p:spPr>
        <p:txBody>
          <a:bodyPr lIns="115214" tIns="57607" rIns="115214" bIns="57607">
            <a:spAutoFit/>
          </a:bodyPr>
          <a:lstStyle/>
          <a:p>
            <a:pPr algn="ctr" defTabSz="958850">
              <a:defRPr/>
            </a:pPr>
            <a:endParaRPr lang="ru-RU" sz="11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74" name="Rectangle 16"/>
          <p:cNvSpPr>
            <a:spLocks noChangeArrowheads="1"/>
          </p:cNvSpPr>
          <p:nvPr/>
        </p:nvSpPr>
        <p:spPr bwMode="auto">
          <a:xfrm>
            <a:off x="428596" y="2857496"/>
            <a:ext cx="2643188" cy="701675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 lIns="115214" tIns="57607" rIns="115214" bIns="57607">
            <a:spAutoFit/>
          </a:bodyPr>
          <a:lstStyle/>
          <a:p>
            <a:pPr algn="ctr" defTabSz="958850"/>
            <a:r>
              <a:rPr lang="ru-RU" b="1" dirty="0"/>
              <a:t>Обслуживание долга </a:t>
            </a:r>
            <a:r>
              <a:rPr lang="ru-RU" b="1" dirty="0" smtClean="0">
                <a:solidFill>
                  <a:srgbClr val="FF0000"/>
                </a:solidFill>
              </a:rPr>
              <a:t>0,4</a:t>
            </a:r>
            <a:r>
              <a:rPr lang="ru-RU" sz="2000" b="1" dirty="0" smtClean="0"/>
              <a:t>%</a:t>
            </a:r>
            <a:endParaRPr lang="ru-RU" sz="2000" b="1" dirty="0"/>
          </a:p>
        </p:txBody>
      </p:sp>
      <p:sp>
        <p:nvSpPr>
          <p:cNvPr id="11275" name="Rectangle 14"/>
          <p:cNvSpPr>
            <a:spLocks noChangeArrowheads="1"/>
          </p:cNvSpPr>
          <p:nvPr/>
        </p:nvSpPr>
        <p:spPr bwMode="auto">
          <a:xfrm rot="10800000" flipV="1">
            <a:off x="2357422" y="2428868"/>
            <a:ext cx="2951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dirty="0"/>
              <a:t>Общегосударственные</a:t>
            </a:r>
          </a:p>
          <a:p>
            <a:pPr algn="ctr" eaLnBrk="0" hangingPunct="0"/>
            <a:r>
              <a:rPr lang="ru-RU" b="1" dirty="0"/>
              <a:t>вопросы</a:t>
            </a:r>
          </a:p>
        </p:txBody>
      </p:sp>
      <p:sp>
        <p:nvSpPr>
          <p:cNvPr id="11276" name="Rectangle 15"/>
          <p:cNvSpPr>
            <a:spLocks noChangeArrowheads="1"/>
          </p:cNvSpPr>
          <p:nvPr/>
        </p:nvSpPr>
        <p:spPr bwMode="auto">
          <a:xfrm rot="10800000" flipV="1">
            <a:off x="5572132" y="1714488"/>
            <a:ext cx="3027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dirty="0"/>
              <a:t>ЖКХ </a:t>
            </a:r>
            <a:r>
              <a:rPr lang="ru-RU" dirty="0"/>
              <a:t> </a:t>
            </a:r>
          </a:p>
        </p:txBody>
      </p:sp>
      <p:sp>
        <p:nvSpPr>
          <p:cNvPr id="11277" name="Rectangle 16"/>
          <p:cNvSpPr>
            <a:spLocks noChangeArrowheads="1"/>
          </p:cNvSpPr>
          <p:nvPr/>
        </p:nvSpPr>
        <p:spPr bwMode="auto">
          <a:xfrm>
            <a:off x="0" y="4572000"/>
            <a:ext cx="478631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700" b="1" dirty="0" smtClean="0"/>
              <a:t>Охрана </a:t>
            </a:r>
            <a:r>
              <a:rPr lang="ru-RU" sz="1700" b="1" dirty="0"/>
              <a:t>окружающей среды – </a:t>
            </a:r>
            <a:r>
              <a:rPr lang="ru-RU" sz="1700" b="1" dirty="0" smtClean="0">
                <a:solidFill>
                  <a:srgbClr val="FF0000"/>
                </a:solidFill>
              </a:rPr>
              <a:t>0,01</a:t>
            </a:r>
            <a:r>
              <a:rPr lang="ru-RU" sz="1700" b="1" dirty="0" smtClean="0"/>
              <a:t>%</a:t>
            </a:r>
            <a:endParaRPr lang="ru-RU" sz="1700" b="1" dirty="0"/>
          </a:p>
          <a:p>
            <a:r>
              <a:rPr lang="ru-RU" sz="1700" b="1" dirty="0"/>
              <a:t>Национальная безопасность – </a:t>
            </a:r>
            <a:r>
              <a:rPr lang="ru-RU" sz="1700" b="1" dirty="0" smtClean="0">
                <a:solidFill>
                  <a:srgbClr val="FF0000"/>
                </a:solidFill>
              </a:rPr>
              <a:t>0,01</a:t>
            </a:r>
            <a:r>
              <a:rPr lang="ru-RU" sz="1700" b="1" dirty="0" smtClean="0"/>
              <a:t>%</a:t>
            </a:r>
            <a:endParaRPr lang="ru-RU" sz="1700" b="1" dirty="0"/>
          </a:p>
          <a:p>
            <a:r>
              <a:rPr lang="ru-RU" sz="1700" b="1" dirty="0"/>
              <a:t>СМИ – </a:t>
            </a:r>
            <a:r>
              <a:rPr lang="ru-RU" sz="1700" b="1" dirty="0" smtClean="0">
                <a:solidFill>
                  <a:srgbClr val="FF0000"/>
                </a:solidFill>
              </a:rPr>
              <a:t>0,01</a:t>
            </a:r>
            <a:r>
              <a:rPr lang="ru-RU" sz="1700" b="1" dirty="0" smtClean="0"/>
              <a:t>%</a:t>
            </a:r>
            <a:endParaRPr lang="ru-RU" sz="1700" b="1" dirty="0"/>
          </a:p>
          <a:p>
            <a:r>
              <a:rPr lang="ru-RU" sz="1700" b="1" dirty="0"/>
              <a:t>Физическая культура и спорт </a:t>
            </a:r>
            <a:r>
              <a:rPr lang="ru-RU" sz="1700" b="1" dirty="0">
                <a:solidFill>
                  <a:srgbClr val="FF0000"/>
                </a:solidFill>
              </a:rPr>
              <a:t>– </a:t>
            </a:r>
            <a:r>
              <a:rPr lang="ru-RU" sz="1700" b="1" dirty="0" smtClean="0">
                <a:solidFill>
                  <a:srgbClr val="FF0000"/>
                </a:solidFill>
              </a:rPr>
              <a:t>0,01</a:t>
            </a:r>
            <a:r>
              <a:rPr lang="ru-RU" sz="1700" b="1" dirty="0"/>
              <a:t>%</a:t>
            </a:r>
          </a:p>
        </p:txBody>
      </p:sp>
      <p:sp>
        <p:nvSpPr>
          <p:cNvPr id="11278" name="Text Box 17"/>
          <p:cNvSpPr txBox="1">
            <a:spLocks noChangeArrowheads="1"/>
          </p:cNvSpPr>
          <p:nvPr/>
        </p:nvSpPr>
        <p:spPr bwMode="auto">
          <a:xfrm>
            <a:off x="790575" y="285750"/>
            <a:ext cx="8353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/>
              <a:t>Структура расходов бюджета города </a:t>
            </a:r>
            <a:r>
              <a:rPr lang="ru-RU" sz="2400" b="1" dirty="0" smtClean="0"/>
              <a:t>Орла</a:t>
            </a:r>
            <a:endParaRPr lang="ru-RU" sz="2400" b="1" dirty="0"/>
          </a:p>
        </p:txBody>
      </p:sp>
      <p:sp>
        <p:nvSpPr>
          <p:cNvPr id="11279" name="Rectangle 8"/>
          <p:cNvSpPr>
            <a:spLocks noChangeArrowheads="1"/>
          </p:cNvSpPr>
          <p:nvPr/>
        </p:nvSpPr>
        <p:spPr bwMode="auto">
          <a:xfrm rot="10800000" flipV="1">
            <a:off x="3929058" y="1500174"/>
            <a:ext cx="3171825" cy="663575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 lIns="115214" tIns="57607" rIns="115214" bIns="57607">
            <a:spAutoFit/>
          </a:bodyPr>
          <a:lstStyle/>
          <a:p>
            <a:pPr algn="ctr" defTabSz="958850"/>
            <a:r>
              <a:rPr lang="ru-RU" b="1" dirty="0"/>
              <a:t>Национальная</a:t>
            </a:r>
          </a:p>
          <a:p>
            <a:pPr algn="ctr" defTabSz="958850"/>
            <a:r>
              <a:rPr lang="ru-RU" b="1" dirty="0"/>
              <a:t>экономика</a:t>
            </a:r>
          </a:p>
        </p:txBody>
      </p:sp>
      <p:pic>
        <p:nvPicPr>
          <p:cNvPr id="1128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627062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7143768" y="4572008"/>
            <a:ext cx="903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56</a:t>
            </a:r>
            <a:r>
              <a:rPr lang="ru-RU" sz="2000" b="1" i="1" dirty="0" smtClean="0"/>
              <a:t>%</a:t>
            </a:r>
            <a:endParaRPr lang="ru-RU" sz="2000" b="1" i="1" dirty="0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6572264" y="2214554"/>
            <a:ext cx="8917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11,7</a:t>
            </a:r>
            <a:r>
              <a:rPr lang="ru-RU" sz="2000" b="1" i="1" dirty="0" smtClean="0"/>
              <a:t>%</a:t>
            </a:r>
            <a:endParaRPr lang="ru-RU" sz="2000" b="1" i="1" dirty="0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5572132" y="2357430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13</a:t>
            </a:r>
            <a:r>
              <a:rPr lang="ru-RU" sz="2000" b="1" i="1" dirty="0" smtClean="0"/>
              <a:t>%</a:t>
            </a:r>
            <a:endParaRPr lang="ru-RU" sz="2000" b="1" i="1" dirty="0"/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3643306" y="3000372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13</a:t>
            </a:r>
            <a:r>
              <a:rPr lang="ru-RU" sz="2000" b="1" dirty="0" smtClean="0"/>
              <a:t>%</a:t>
            </a:r>
            <a:endParaRPr lang="ru-RU" sz="2000" b="1" dirty="0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flipV="1">
            <a:off x="4000496" y="4071938"/>
            <a:ext cx="736604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flipV="1">
            <a:off x="3929063" y="4286250"/>
            <a:ext cx="85725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7" name="Line 24"/>
          <p:cNvSpPr>
            <a:spLocks noChangeShapeType="1"/>
          </p:cNvSpPr>
          <p:nvPr/>
        </p:nvSpPr>
        <p:spPr bwMode="auto">
          <a:xfrm flipH="1">
            <a:off x="4143372" y="4214818"/>
            <a:ext cx="730254" cy="4286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357686" y="2928934"/>
            <a:ext cx="500066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928926" y="3214686"/>
            <a:ext cx="1785950" cy="4302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85786" y="378619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Социальная политика – </a:t>
            </a:r>
            <a:r>
              <a:rPr lang="ru-RU" b="1" dirty="0" smtClean="0">
                <a:solidFill>
                  <a:srgbClr val="FF0000"/>
                </a:solidFill>
              </a:rPr>
              <a:t>4</a:t>
            </a:r>
            <a:r>
              <a:rPr lang="ru-RU" b="1" dirty="0" smtClean="0"/>
              <a:t>%</a:t>
            </a:r>
            <a:endParaRPr lang="ru-RU" sz="1700" b="1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5179223" y="4464851"/>
            <a:ext cx="428628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22378</TotalTime>
  <Words>495</Words>
  <Application>Microsoft Office PowerPoint</Application>
  <PresentationFormat>Экран (4:3)</PresentationFormat>
  <Paragraphs>126</Paragraphs>
  <Slides>13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Оформление по умолчанию</vt:lpstr>
      <vt:lpstr>Worksheet</vt:lpstr>
      <vt:lpstr>Диаграмма</vt:lpstr>
      <vt:lpstr>Лист Microsoft Office Excel 97-2003</vt:lpstr>
      <vt:lpstr>Слайд 0</vt:lpstr>
      <vt:lpstr>Слайд 1</vt:lpstr>
      <vt:lpstr>Слайд 2</vt:lpstr>
      <vt:lpstr>Слайд 3</vt:lpstr>
      <vt:lpstr>Основные параметры  бюджета города Орла</vt:lpstr>
      <vt:lpstr>               Структура доходов бюджета города Орла  на 2024 год </vt:lpstr>
      <vt:lpstr>Слайд 6</vt:lpstr>
      <vt:lpstr>Структура расходов бюджета города Орла по собственным полномочиям в 2024 году</vt:lpstr>
      <vt:lpstr>Слайд 8</vt:lpstr>
      <vt:lpstr>Слайд 9</vt:lpstr>
      <vt:lpstr>Слайд 10</vt:lpstr>
      <vt:lpstr>Слайд 11</vt:lpstr>
      <vt:lpstr>Слайд 12</vt:lpstr>
    </vt:vector>
  </TitlesOfParts>
  <Company>MACROPROF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Согласование консолидированного бюджета Красноярского края на 2011 год</dc:title>
  <dc:creator>ulanov</dc:creator>
  <cp:lastModifiedBy>Fin527-1</cp:lastModifiedBy>
  <cp:revision>994</cp:revision>
  <dcterms:created xsi:type="dcterms:W3CDTF">2010-10-07T17:17:34Z</dcterms:created>
  <dcterms:modified xsi:type="dcterms:W3CDTF">2024-03-13T09:24:07Z</dcterms:modified>
</cp:coreProperties>
</file>