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6"/>
  </p:notesMasterIdLst>
  <p:sldIdLst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AA9BF-6CF2-4A99-8CB3-559DACD18AF5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5B36B6D-14EA-453F-8050-2C9AB49B2C43}">
      <dgm:prSet/>
      <dgm:spPr>
        <a:solidFill>
          <a:srgbClr val="006600"/>
        </a:solidFill>
      </dgm:spPr>
      <dgm:t>
        <a:bodyPr/>
        <a:lstStyle/>
        <a:p>
          <a:pPr rtl="0"/>
          <a:r>
            <a:rPr lang="ru-RU" b="1" dirty="0" smtClean="0"/>
            <a:t>ВВЕДЕНИЕ КАТАЛОГА БУДЕТ СПОСОБСТВОВАТЬ ЕДИНООБРАЗНОМУ</a:t>
          </a:r>
          <a:r>
            <a:rPr lang="ru-RU" dirty="0" smtClean="0"/>
            <a:t>:</a:t>
          </a:r>
          <a:br>
            <a:rPr lang="ru-RU" dirty="0" smtClean="0"/>
          </a:br>
          <a:endParaRPr lang="ru-RU" dirty="0"/>
        </a:p>
      </dgm:t>
    </dgm:pt>
    <dgm:pt modelId="{55F83F28-26F9-4888-94A3-956991EC8B56}" type="parTrans" cxnId="{DBB30E46-CC22-40E8-9F67-8BC4DF5CA584}">
      <dgm:prSet/>
      <dgm:spPr/>
      <dgm:t>
        <a:bodyPr/>
        <a:lstStyle/>
        <a:p>
          <a:endParaRPr lang="ru-RU"/>
        </a:p>
      </dgm:t>
    </dgm:pt>
    <dgm:pt modelId="{3D3D9754-E431-48A2-9A89-37F2A01F9E86}" type="sibTrans" cxnId="{DBB30E46-CC22-40E8-9F67-8BC4DF5CA584}">
      <dgm:prSet/>
      <dgm:spPr/>
      <dgm:t>
        <a:bodyPr/>
        <a:lstStyle/>
        <a:p>
          <a:endParaRPr lang="ru-RU"/>
        </a:p>
      </dgm:t>
    </dgm:pt>
    <dgm:pt modelId="{1383805C-A012-49BF-8FC3-A9524848E55E}">
      <dgm:prSet custT="1"/>
      <dgm:spPr/>
      <dgm:t>
        <a:bodyPr/>
        <a:lstStyle/>
        <a:p>
          <a:pPr rtl="0"/>
          <a:r>
            <a:rPr lang="ru-RU" sz="1600" dirty="0" smtClean="0"/>
            <a:t>НОРМИРОВАНИЮ</a:t>
          </a:r>
          <a:endParaRPr lang="ru-RU" sz="1600" dirty="0"/>
        </a:p>
      </dgm:t>
    </dgm:pt>
    <dgm:pt modelId="{30EC7A89-99A4-492E-A946-FF908546536A}" type="parTrans" cxnId="{A6F01CDB-78BE-44B4-BB41-519C98D28B00}">
      <dgm:prSet/>
      <dgm:spPr/>
      <dgm:t>
        <a:bodyPr/>
        <a:lstStyle/>
        <a:p>
          <a:endParaRPr lang="ru-RU"/>
        </a:p>
      </dgm:t>
    </dgm:pt>
    <dgm:pt modelId="{18C4FD28-8695-460C-981C-7B98B15078A9}" type="sibTrans" cxnId="{A6F01CDB-78BE-44B4-BB41-519C98D28B00}">
      <dgm:prSet/>
      <dgm:spPr/>
      <dgm:t>
        <a:bodyPr/>
        <a:lstStyle/>
        <a:p>
          <a:endParaRPr lang="ru-RU"/>
        </a:p>
      </dgm:t>
    </dgm:pt>
    <dgm:pt modelId="{AEC25F8E-54F1-4BDE-A78B-72DDA59D8E67}">
      <dgm:prSet custT="1"/>
      <dgm:spPr/>
      <dgm:t>
        <a:bodyPr/>
        <a:lstStyle/>
        <a:p>
          <a:pPr rtl="0"/>
          <a:r>
            <a:rPr lang="ru-RU" sz="1600" dirty="0" smtClean="0"/>
            <a:t>ПЛАНИРОВАНИЮ</a:t>
          </a:r>
          <a:endParaRPr lang="ru-RU" sz="1600" dirty="0"/>
        </a:p>
      </dgm:t>
    </dgm:pt>
    <dgm:pt modelId="{BEBFB54F-1B53-4070-ACDC-E191063E9E4F}" type="parTrans" cxnId="{C0CF2991-E749-4948-86E7-C4A0B416BC94}">
      <dgm:prSet/>
      <dgm:spPr/>
      <dgm:t>
        <a:bodyPr/>
        <a:lstStyle/>
        <a:p>
          <a:endParaRPr lang="ru-RU"/>
        </a:p>
      </dgm:t>
    </dgm:pt>
    <dgm:pt modelId="{014FEF3B-9768-42B2-A73E-E3F32CF2C595}" type="sibTrans" cxnId="{C0CF2991-E749-4948-86E7-C4A0B416BC94}">
      <dgm:prSet/>
      <dgm:spPr/>
      <dgm:t>
        <a:bodyPr/>
        <a:lstStyle/>
        <a:p>
          <a:endParaRPr lang="ru-RU"/>
        </a:p>
      </dgm:t>
    </dgm:pt>
    <dgm:pt modelId="{6B4D4C1E-A4A9-4C16-B47C-BBAE198410F2}">
      <dgm:prSet custT="1"/>
      <dgm:spPr/>
      <dgm:t>
        <a:bodyPr/>
        <a:lstStyle/>
        <a:p>
          <a:pPr rtl="0"/>
          <a:r>
            <a:rPr lang="ru-RU" sz="1600" dirty="0" smtClean="0"/>
            <a:t>ОПИСАНИЮ ОБЪЕКТА ЗАКУПКИ</a:t>
          </a:r>
          <a:endParaRPr lang="ru-RU" sz="1600" dirty="0"/>
        </a:p>
      </dgm:t>
    </dgm:pt>
    <dgm:pt modelId="{BB5E62E8-BA95-47B6-9E16-1CB02178EDFE}" type="parTrans" cxnId="{D995FC18-E8D1-411F-9BE8-3C556448F4CD}">
      <dgm:prSet/>
      <dgm:spPr/>
      <dgm:t>
        <a:bodyPr/>
        <a:lstStyle/>
        <a:p>
          <a:endParaRPr lang="ru-RU"/>
        </a:p>
      </dgm:t>
    </dgm:pt>
    <dgm:pt modelId="{C64322E2-B320-457E-9B62-79ABB52A0D3C}" type="sibTrans" cxnId="{D995FC18-E8D1-411F-9BE8-3C556448F4CD}">
      <dgm:prSet/>
      <dgm:spPr/>
      <dgm:t>
        <a:bodyPr/>
        <a:lstStyle/>
        <a:p>
          <a:endParaRPr lang="ru-RU"/>
        </a:p>
      </dgm:t>
    </dgm:pt>
    <dgm:pt modelId="{D5D9705B-3AC9-4E99-A84F-E574607B79D1}">
      <dgm:prSet custT="1"/>
      <dgm:spPr/>
      <dgm:t>
        <a:bodyPr/>
        <a:lstStyle/>
        <a:p>
          <a:pPr rtl="0"/>
          <a:r>
            <a:rPr lang="ru-RU" sz="1600" dirty="0" smtClean="0"/>
            <a:t>ФОМИРОВАНИЮ РЕЕСТРА КОНТРАКТОВ</a:t>
          </a:r>
          <a:endParaRPr lang="ru-RU" sz="1600" dirty="0"/>
        </a:p>
      </dgm:t>
    </dgm:pt>
    <dgm:pt modelId="{DCB30368-6E68-4201-8695-8D93BAD4681E}" type="parTrans" cxnId="{121BF916-EC91-4C94-B796-61FF1904722A}">
      <dgm:prSet/>
      <dgm:spPr/>
      <dgm:t>
        <a:bodyPr/>
        <a:lstStyle/>
        <a:p>
          <a:endParaRPr lang="ru-RU"/>
        </a:p>
      </dgm:t>
    </dgm:pt>
    <dgm:pt modelId="{35977A02-A694-4DFC-B832-BAAD1282C12C}" type="sibTrans" cxnId="{121BF916-EC91-4C94-B796-61FF1904722A}">
      <dgm:prSet/>
      <dgm:spPr/>
      <dgm:t>
        <a:bodyPr/>
        <a:lstStyle/>
        <a:p>
          <a:endParaRPr lang="ru-RU"/>
        </a:p>
      </dgm:t>
    </dgm:pt>
    <dgm:pt modelId="{65B5B0F9-5E10-4836-8AD3-F997A1B85846}">
      <dgm:prSet custT="1"/>
      <dgm:spPr/>
      <dgm:t>
        <a:bodyPr/>
        <a:lstStyle/>
        <a:p>
          <a:pPr rtl="0"/>
          <a:endParaRPr lang="ru-RU" sz="1600" dirty="0"/>
        </a:p>
      </dgm:t>
    </dgm:pt>
    <dgm:pt modelId="{5AAE20C3-BF8A-4FD3-B8AA-6C3F970B02DC}" type="parTrans" cxnId="{5826F364-C4B1-4C3E-8994-5198CC689939}">
      <dgm:prSet/>
      <dgm:spPr/>
      <dgm:t>
        <a:bodyPr/>
        <a:lstStyle/>
        <a:p>
          <a:endParaRPr lang="ru-RU"/>
        </a:p>
      </dgm:t>
    </dgm:pt>
    <dgm:pt modelId="{97A1648D-30FE-4B7B-BD15-206ED73AC3F2}" type="sibTrans" cxnId="{5826F364-C4B1-4C3E-8994-5198CC689939}">
      <dgm:prSet/>
      <dgm:spPr/>
      <dgm:t>
        <a:bodyPr/>
        <a:lstStyle/>
        <a:p>
          <a:endParaRPr lang="ru-RU"/>
        </a:p>
      </dgm:t>
    </dgm:pt>
    <dgm:pt modelId="{51A06A53-C2E3-46B8-9C2E-2D6E8F42345B}">
      <dgm:prSet custT="1"/>
      <dgm:spPr/>
      <dgm:t>
        <a:bodyPr/>
        <a:lstStyle/>
        <a:p>
          <a:pPr rtl="0"/>
          <a:endParaRPr lang="ru-RU" sz="1600" dirty="0"/>
        </a:p>
      </dgm:t>
    </dgm:pt>
    <dgm:pt modelId="{513F2BE1-F1F2-4F39-984C-E941D6536E83}" type="parTrans" cxnId="{D8464DD3-C980-47F9-9BCB-36A4303F196F}">
      <dgm:prSet/>
      <dgm:spPr/>
      <dgm:t>
        <a:bodyPr/>
        <a:lstStyle/>
        <a:p>
          <a:endParaRPr lang="ru-RU"/>
        </a:p>
      </dgm:t>
    </dgm:pt>
    <dgm:pt modelId="{84DFF4AD-BB1A-4B1E-A9BA-4DADCCCA0E97}" type="sibTrans" cxnId="{D8464DD3-C980-47F9-9BCB-36A4303F196F}">
      <dgm:prSet/>
      <dgm:spPr/>
      <dgm:t>
        <a:bodyPr/>
        <a:lstStyle/>
        <a:p>
          <a:endParaRPr lang="ru-RU"/>
        </a:p>
      </dgm:t>
    </dgm:pt>
    <dgm:pt modelId="{484FBA11-07D1-453C-8061-64FC29DC2B06}">
      <dgm:prSet custT="1"/>
      <dgm:spPr/>
      <dgm:t>
        <a:bodyPr/>
        <a:lstStyle/>
        <a:p>
          <a:pPr rtl="0"/>
          <a:endParaRPr lang="ru-RU" sz="1600" dirty="0"/>
        </a:p>
      </dgm:t>
    </dgm:pt>
    <dgm:pt modelId="{0A7E11A2-240B-402F-AD16-10380490A082}" type="parTrans" cxnId="{3200C248-FC79-490A-A889-B01705EE76C6}">
      <dgm:prSet/>
      <dgm:spPr/>
      <dgm:t>
        <a:bodyPr/>
        <a:lstStyle/>
        <a:p>
          <a:endParaRPr lang="ru-RU"/>
        </a:p>
      </dgm:t>
    </dgm:pt>
    <dgm:pt modelId="{A808FFA4-737D-41C8-A0C5-9498B4D929F1}" type="sibTrans" cxnId="{3200C248-FC79-490A-A889-B01705EE76C6}">
      <dgm:prSet/>
      <dgm:spPr/>
      <dgm:t>
        <a:bodyPr/>
        <a:lstStyle/>
        <a:p>
          <a:endParaRPr lang="ru-RU"/>
        </a:p>
      </dgm:t>
    </dgm:pt>
    <dgm:pt modelId="{02CE6F22-9724-4668-B86A-C0C189785974}" type="pres">
      <dgm:prSet presAssocID="{1B5AA9BF-6CF2-4A99-8CB3-559DACD18A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841E73-65FB-45B8-B2D6-679470929401}" type="pres">
      <dgm:prSet presAssocID="{45B36B6D-14EA-453F-8050-2C9AB49B2C43}" presName="linNode" presStyleCnt="0"/>
      <dgm:spPr/>
      <dgm:t>
        <a:bodyPr/>
        <a:lstStyle/>
        <a:p>
          <a:endParaRPr lang="ru-RU"/>
        </a:p>
      </dgm:t>
    </dgm:pt>
    <dgm:pt modelId="{348F1BFE-F139-479A-8C28-B3C9A59BE9B5}" type="pres">
      <dgm:prSet presAssocID="{45B36B6D-14EA-453F-8050-2C9AB49B2C43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FF07E-6D11-4816-90DA-CF63128ADD2B}" type="pres">
      <dgm:prSet presAssocID="{45B36B6D-14EA-453F-8050-2C9AB49B2C43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CF2991-E749-4948-86E7-C4A0B416BC94}" srcId="{45B36B6D-14EA-453F-8050-2C9AB49B2C43}" destId="{AEC25F8E-54F1-4BDE-A78B-72DDA59D8E67}" srcOrd="2" destOrd="0" parTransId="{BEBFB54F-1B53-4070-ACDC-E191063E9E4F}" sibTransId="{014FEF3B-9768-42B2-A73E-E3F32CF2C595}"/>
    <dgm:cxn modelId="{A9DE4A35-5C67-42C4-9DAB-26F0749608F0}" type="presOf" srcId="{51A06A53-C2E3-46B8-9C2E-2D6E8F42345B}" destId="{300FF07E-6D11-4816-90DA-CF63128ADD2B}" srcOrd="0" destOrd="3" presId="urn:microsoft.com/office/officeart/2005/8/layout/vList5"/>
    <dgm:cxn modelId="{E53A5736-BA15-45EF-9CD4-F3AB3F5BB1DF}" type="presOf" srcId="{45B36B6D-14EA-453F-8050-2C9AB49B2C43}" destId="{348F1BFE-F139-479A-8C28-B3C9A59BE9B5}" srcOrd="0" destOrd="0" presId="urn:microsoft.com/office/officeart/2005/8/layout/vList5"/>
    <dgm:cxn modelId="{02490F0E-BDF9-425E-8846-A25AF94A0FE4}" type="presOf" srcId="{484FBA11-07D1-453C-8061-64FC29DC2B06}" destId="{300FF07E-6D11-4816-90DA-CF63128ADD2B}" srcOrd="0" destOrd="5" presId="urn:microsoft.com/office/officeart/2005/8/layout/vList5"/>
    <dgm:cxn modelId="{121BF916-EC91-4C94-B796-61FF1904722A}" srcId="{45B36B6D-14EA-453F-8050-2C9AB49B2C43}" destId="{D5D9705B-3AC9-4E99-A84F-E574607B79D1}" srcOrd="6" destOrd="0" parTransId="{DCB30368-6E68-4201-8695-8D93BAD4681E}" sibTransId="{35977A02-A694-4DFC-B832-BAAD1282C12C}"/>
    <dgm:cxn modelId="{5826F364-C4B1-4C3E-8994-5198CC689939}" srcId="{45B36B6D-14EA-453F-8050-2C9AB49B2C43}" destId="{65B5B0F9-5E10-4836-8AD3-F997A1B85846}" srcOrd="1" destOrd="0" parTransId="{5AAE20C3-BF8A-4FD3-B8AA-6C3F970B02DC}" sibTransId="{97A1648D-30FE-4B7B-BD15-206ED73AC3F2}"/>
    <dgm:cxn modelId="{A6F01CDB-78BE-44B4-BB41-519C98D28B00}" srcId="{45B36B6D-14EA-453F-8050-2C9AB49B2C43}" destId="{1383805C-A012-49BF-8FC3-A9524848E55E}" srcOrd="0" destOrd="0" parTransId="{30EC7A89-99A4-492E-A946-FF908546536A}" sibTransId="{18C4FD28-8695-460C-981C-7B98B15078A9}"/>
    <dgm:cxn modelId="{E3333D44-6DAE-46A0-80C3-2C309D93734D}" type="presOf" srcId="{1383805C-A012-49BF-8FC3-A9524848E55E}" destId="{300FF07E-6D11-4816-90DA-CF63128ADD2B}" srcOrd="0" destOrd="0" presId="urn:microsoft.com/office/officeart/2005/8/layout/vList5"/>
    <dgm:cxn modelId="{D995FC18-E8D1-411F-9BE8-3C556448F4CD}" srcId="{45B36B6D-14EA-453F-8050-2C9AB49B2C43}" destId="{6B4D4C1E-A4A9-4C16-B47C-BBAE198410F2}" srcOrd="4" destOrd="0" parTransId="{BB5E62E8-BA95-47B6-9E16-1CB02178EDFE}" sibTransId="{C64322E2-B320-457E-9B62-79ABB52A0D3C}"/>
    <dgm:cxn modelId="{3200C248-FC79-490A-A889-B01705EE76C6}" srcId="{45B36B6D-14EA-453F-8050-2C9AB49B2C43}" destId="{484FBA11-07D1-453C-8061-64FC29DC2B06}" srcOrd="5" destOrd="0" parTransId="{0A7E11A2-240B-402F-AD16-10380490A082}" sibTransId="{A808FFA4-737D-41C8-A0C5-9498B4D929F1}"/>
    <dgm:cxn modelId="{92A92AA1-CD87-4D35-9B13-B28D5864B43C}" type="presOf" srcId="{6B4D4C1E-A4A9-4C16-B47C-BBAE198410F2}" destId="{300FF07E-6D11-4816-90DA-CF63128ADD2B}" srcOrd="0" destOrd="4" presId="urn:microsoft.com/office/officeart/2005/8/layout/vList5"/>
    <dgm:cxn modelId="{E68CCB99-9F36-471C-8674-FAAC0DE57916}" type="presOf" srcId="{65B5B0F9-5E10-4836-8AD3-F997A1B85846}" destId="{300FF07E-6D11-4816-90DA-CF63128ADD2B}" srcOrd="0" destOrd="1" presId="urn:microsoft.com/office/officeart/2005/8/layout/vList5"/>
    <dgm:cxn modelId="{774A1D89-FE94-4E62-AFFD-FAF8BA83FC13}" type="presOf" srcId="{D5D9705B-3AC9-4E99-A84F-E574607B79D1}" destId="{300FF07E-6D11-4816-90DA-CF63128ADD2B}" srcOrd="0" destOrd="6" presId="urn:microsoft.com/office/officeart/2005/8/layout/vList5"/>
    <dgm:cxn modelId="{D8464DD3-C980-47F9-9BCB-36A4303F196F}" srcId="{45B36B6D-14EA-453F-8050-2C9AB49B2C43}" destId="{51A06A53-C2E3-46B8-9C2E-2D6E8F42345B}" srcOrd="3" destOrd="0" parTransId="{513F2BE1-F1F2-4F39-984C-E941D6536E83}" sibTransId="{84DFF4AD-BB1A-4B1E-A9BA-4DADCCCA0E97}"/>
    <dgm:cxn modelId="{D890DBF2-C0C2-4940-9C46-C6F3431AEB9D}" type="presOf" srcId="{1B5AA9BF-6CF2-4A99-8CB3-559DACD18AF5}" destId="{02CE6F22-9724-4668-B86A-C0C189785974}" srcOrd="0" destOrd="0" presId="urn:microsoft.com/office/officeart/2005/8/layout/vList5"/>
    <dgm:cxn modelId="{9AE4682B-2D0F-4DC7-9054-D71460FFA825}" type="presOf" srcId="{AEC25F8E-54F1-4BDE-A78B-72DDA59D8E67}" destId="{300FF07E-6D11-4816-90DA-CF63128ADD2B}" srcOrd="0" destOrd="2" presId="urn:microsoft.com/office/officeart/2005/8/layout/vList5"/>
    <dgm:cxn modelId="{DBB30E46-CC22-40E8-9F67-8BC4DF5CA584}" srcId="{1B5AA9BF-6CF2-4A99-8CB3-559DACD18AF5}" destId="{45B36B6D-14EA-453F-8050-2C9AB49B2C43}" srcOrd="0" destOrd="0" parTransId="{55F83F28-26F9-4888-94A3-956991EC8B56}" sibTransId="{3D3D9754-E431-48A2-9A89-37F2A01F9E86}"/>
    <dgm:cxn modelId="{33F571AD-F094-46E7-8266-62A1CC50FB32}" type="presParOf" srcId="{02CE6F22-9724-4668-B86A-C0C189785974}" destId="{EE841E73-65FB-45B8-B2D6-679470929401}" srcOrd="0" destOrd="0" presId="urn:microsoft.com/office/officeart/2005/8/layout/vList5"/>
    <dgm:cxn modelId="{463F108E-5430-4020-90E7-2DC2595B56BF}" type="presParOf" srcId="{EE841E73-65FB-45B8-B2D6-679470929401}" destId="{348F1BFE-F139-479A-8C28-B3C9A59BE9B5}" srcOrd="0" destOrd="0" presId="urn:microsoft.com/office/officeart/2005/8/layout/vList5"/>
    <dgm:cxn modelId="{4424B4CA-86B5-48AA-9C3B-18D9FF2A5D8D}" type="presParOf" srcId="{EE841E73-65FB-45B8-B2D6-679470929401}" destId="{300FF07E-6D11-4816-90DA-CF63128ADD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FF07E-6D11-4816-90DA-CF63128ADD2B}">
      <dsp:nvSpPr>
        <dsp:cNvPr id="0" name=""/>
        <dsp:cNvSpPr/>
      </dsp:nvSpPr>
      <dsp:spPr>
        <a:xfrm rot="5400000">
          <a:off x="4807887" y="-1529821"/>
          <a:ext cx="1877228" cy="540847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НОРМИРОВАНИЮ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ПЛАНИРОВАНИЮ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ОПИСАНИЮ ОБЪЕКТА ЗАКУПКИ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ФОМИРОВАНИЮ РЕЕСТРА КОНТРАКТОВ</a:t>
          </a:r>
          <a:endParaRPr lang="ru-RU" sz="1600" kern="1200" dirty="0"/>
        </a:p>
      </dsp:txBody>
      <dsp:txXfrm rot="-5400000">
        <a:off x="3042266" y="327439"/>
        <a:ext cx="5316833" cy="1693950"/>
      </dsp:txXfrm>
    </dsp:sp>
    <dsp:sp modelId="{348F1BFE-F139-479A-8C28-B3C9A59BE9B5}">
      <dsp:nvSpPr>
        <dsp:cNvPr id="0" name=""/>
        <dsp:cNvSpPr/>
      </dsp:nvSpPr>
      <dsp:spPr>
        <a:xfrm>
          <a:off x="0" y="1146"/>
          <a:ext cx="3042265" cy="2346536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ВВЕДЕНИЕ КАТАЛОГА БУДЕТ СПОСОБСТВОВАТЬ ЕДИНООБРАЗНОМУ</a:t>
          </a:r>
          <a:r>
            <a:rPr lang="ru-RU" sz="2300" kern="1200" dirty="0" smtClean="0"/>
            <a:t>:</a:t>
          </a:r>
          <a:br>
            <a:rPr lang="ru-RU" sz="2300" kern="1200" dirty="0" smtClean="0"/>
          </a:br>
          <a:endParaRPr lang="ru-RU" sz="2300" kern="1200" dirty="0"/>
        </a:p>
      </dsp:txBody>
      <dsp:txXfrm>
        <a:off x="114548" y="115694"/>
        <a:ext cx="2813169" cy="211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54F12-00BB-43CE-8EC2-F95B094E46B6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2BBDA-03D4-430F-A4DD-E335D12B1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59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39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029" indent="-286165" defTabSz="8839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661" indent="-228933" defTabSz="8839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2526" indent="-228933" defTabSz="8839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0390" indent="-228933" defTabSz="8839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253" indent="-228933" defTabSz="8839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118" indent="-228933" defTabSz="8839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3982" indent="-228933" defTabSz="8839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1847" indent="-228933" defTabSz="8839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9BF412-2F76-423E-8726-979694B3062B}" type="slidenum">
              <a:rPr lang="ru-RU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70413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06" y="4342451"/>
            <a:ext cx="5032190" cy="41129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7343" indent="-227343" eaLnBrk="1" hangingPunct="1">
              <a:lnSpc>
                <a:spcPct val="90000"/>
              </a:lnSpc>
            </a:pPr>
            <a:r>
              <a:rPr lang="ru-RU" altLang="ru-RU"/>
              <a:t>Титул</a:t>
            </a:r>
          </a:p>
          <a:p>
            <a:pPr marL="227343" indent="-227343" eaLnBrk="1" hangingPunct="1">
              <a:lnSpc>
                <a:spcPct val="90000"/>
              </a:lnSpc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5947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5300" y="46038"/>
            <a:ext cx="3940175" cy="2954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2297" y="3037359"/>
            <a:ext cx="9742874" cy="32243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8785" algn="just">
              <a:spcAft>
                <a:spcPts val="301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5300" y="46038"/>
            <a:ext cx="3940175" cy="2954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2297" y="3037359"/>
            <a:ext cx="9742874" cy="32243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8785" algn="just">
              <a:spcAft>
                <a:spcPts val="301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5300" y="46038"/>
            <a:ext cx="3940175" cy="2954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2297" y="3037359"/>
            <a:ext cx="9742874" cy="32243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8785" algn="just">
              <a:spcAft>
                <a:spcPts val="301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5300" y="46038"/>
            <a:ext cx="3940175" cy="2954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2297" y="3037359"/>
            <a:ext cx="9742874" cy="32243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8785" algn="just">
              <a:spcAft>
                <a:spcPts val="301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5300" y="46038"/>
            <a:ext cx="3940175" cy="2954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2297" y="3037359"/>
            <a:ext cx="9742874" cy="32243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8785" algn="just">
              <a:spcAft>
                <a:spcPts val="301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5300" y="46038"/>
            <a:ext cx="3940175" cy="2954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2297" y="3037359"/>
            <a:ext cx="9742874" cy="32243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8785" algn="just">
              <a:spcAft>
                <a:spcPts val="301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5300" y="46038"/>
            <a:ext cx="3940175" cy="2954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2297" y="3037359"/>
            <a:ext cx="9742874" cy="32243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8785" algn="just">
              <a:spcAft>
                <a:spcPts val="301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5300" y="46038"/>
            <a:ext cx="3940175" cy="2954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2297" y="3037359"/>
            <a:ext cx="9742874" cy="32243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8785" algn="just">
              <a:spcAft>
                <a:spcPts val="301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5300" y="46038"/>
            <a:ext cx="3940175" cy="2954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2297" y="3037359"/>
            <a:ext cx="9742874" cy="32243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8785" algn="just">
              <a:spcAft>
                <a:spcPts val="301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3988" y="7681"/>
            <a:ext cx="387350" cy="42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>
                <a:solidFill>
                  <a:srgbClr val="DBDBE9"/>
                </a:solidFill>
              </a:rPr>
              <a:t>]</a:t>
            </a:r>
            <a:endParaRPr lang="ru-RU" altLang="ru-RU" sz="1800">
              <a:solidFill>
                <a:srgbClr val="DBDBE9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</a:rPr>
              <a:t>ф</a:t>
            </a:r>
            <a:endParaRPr lang="ru-RU" sz="2200" dirty="0">
              <a:solidFill>
                <a:srgbClr val="DBDBE9"/>
              </a:solidFill>
            </a:endParaRPr>
          </a:p>
        </p:txBody>
      </p:sp>
      <p:sp>
        <p:nvSpPr>
          <p:cNvPr id="15" name="Номер слайда 11"/>
          <p:cNvSpPr txBox="1">
            <a:spLocks noGrp="1"/>
          </p:cNvSpPr>
          <p:nvPr userDrawn="1"/>
        </p:nvSpPr>
        <p:spPr bwMode="auto">
          <a:xfrm>
            <a:off x="7424738" y="0"/>
            <a:ext cx="1484312" cy="307975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373E578-BB0A-4E24-A758-67DCA7262F17}" type="slidenum">
              <a:rPr lang="ru-RU" sz="18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1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Line 4"/>
          <p:cNvSpPr>
            <a:spLocks noChangeShapeType="1"/>
          </p:cNvSpPr>
          <p:nvPr userDrawn="1"/>
        </p:nvSpPr>
        <p:spPr bwMode="auto">
          <a:xfrm>
            <a:off x="6615113" y="5075238"/>
            <a:ext cx="15525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5"/>
          <p:cNvSpPr>
            <a:spLocks noChangeShapeType="1"/>
          </p:cNvSpPr>
          <p:nvPr userDrawn="1"/>
        </p:nvSpPr>
        <p:spPr bwMode="auto">
          <a:xfrm>
            <a:off x="6615113" y="6034088"/>
            <a:ext cx="15525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 userDrawn="1"/>
        </p:nvSpPr>
        <p:spPr bwMode="auto">
          <a:xfrm>
            <a:off x="7024688" y="6042025"/>
            <a:ext cx="731837" cy="6350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7024688" y="5008563"/>
            <a:ext cx="731837" cy="6350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 userDrawn="1"/>
        </p:nvSpPr>
        <p:spPr bwMode="auto">
          <a:xfrm>
            <a:off x="6354762" y="4535850"/>
            <a:ext cx="2071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4008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None/>
            </a:pPr>
            <a:r>
              <a:rPr lang="ru-RU" altLang="ru-RU" sz="20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 России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42900" y="37497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92907" y="3918743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23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96F4E-A169-4CFC-855C-2E3F12614297}" type="datetime1">
              <a:rPr lang="ru-RU">
                <a:solidFill>
                  <a:prstClr val="white"/>
                </a:solidFill>
              </a:rPr>
              <a:pPr>
                <a:defRPr/>
              </a:pPr>
              <a:t>28.03.2018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078" y="5097335"/>
            <a:ext cx="829056" cy="9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9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5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8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401638"/>
            <a:ext cx="8229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016125"/>
            <a:ext cx="822960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7" name="Дата 27"/>
          <p:cNvSpPr>
            <a:spLocks noGrp="1"/>
          </p:cNvSpPr>
          <p:nvPr>
            <p:ph type="dt" sz="half" idx="2"/>
          </p:nvPr>
        </p:nvSpPr>
        <p:spPr>
          <a:xfrm>
            <a:off x="1782763" y="6080125"/>
            <a:ext cx="960437" cy="457200"/>
          </a:xfrm>
          <a:prstGeom prst="rect">
            <a:avLst/>
          </a:prstGeom>
        </p:spPr>
        <p:txBody>
          <a:bodyPr vert="horz"/>
          <a:lstStyle>
            <a:lvl1pPr algn="ctr"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3F0FF7-BAF9-42CB-9CC0-FE235C47FF12}" type="datetime1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28.03.2018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320088" y="1588"/>
            <a:ext cx="747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F87706-1F0A-4BAF-B1E7-C55F49AB1A6D}" type="slidenum">
              <a:rPr lang="ru-RU">
                <a:solidFill>
                  <a:prstClr val="white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7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Times New Roman" pitchFamily="18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Times New Roman" pitchFamily="18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9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9A8B3A89117FBABA53C183111CAE985C0C553C61BE0D55F01CC8D0E2164D93BBE77CBABF7Dv2UAK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7"/>
          <p:cNvSpPr>
            <a:spLocks noGrp="1"/>
          </p:cNvSpPr>
          <p:nvPr>
            <p:ph type="ctrTitle"/>
          </p:nvPr>
        </p:nvSpPr>
        <p:spPr>
          <a:xfrm>
            <a:off x="0" y="812800"/>
            <a:ext cx="9144000" cy="2176569"/>
          </a:xfrm>
        </p:spPr>
        <p:txBody>
          <a:bodyPr/>
          <a:lstStyle/>
          <a:p>
            <a:r>
              <a:rPr lang="ru-RU" altLang="ru-RU" sz="3600" b="1" dirty="0" smtClean="0"/>
              <a:t>НОВАЦИИ В РЕГУЛИРОВАНИИ ЗАКОНОДАТЕЛЬСТВА </a:t>
            </a:r>
            <a:br>
              <a:rPr lang="ru-RU" altLang="ru-RU" sz="3600" b="1" dirty="0" smtClean="0"/>
            </a:br>
            <a:r>
              <a:rPr lang="ru-RU" altLang="ru-RU" sz="3600" b="1" dirty="0" smtClean="0"/>
              <a:t>О КОНТРАКТНОЙ СИСТЕМЕ </a:t>
            </a:r>
            <a:endParaRPr lang="ru-RU" alt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016031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448" y="5772508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683568" y="1412776"/>
            <a:ext cx="81369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sz="2000" b="1" dirty="0" smtClean="0">
                <a:solidFill>
                  <a:srgbClr val="006600"/>
                </a:solidFill>
              </a:rPr>
              <a:t>КАТАЛОГ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доступен для </a:t>
            </a:r>
            <a:r>
              <a:rPr lang="ru-RU" sz="2000" dirty="0" smtClean="0">
                <a:solidFill>
                  <a:prstClr val="black"/>
                </a:solidFill>
              </a:rPr>
              <a:t>ознакомления</a:t>
            </a:r>
            <a:br>
              <a:rPr lang="ru-RU" sz="2000" dirty="0" smtClean="0">
                <a:solidFill>
                  <a:prstClr val="black"/>
                </a:solidFill>
              </a:rPr>
            </a:br>
            <a:r>
              <a:rPr lang="ru-RU" sz="2000" dirty="0" smtClean="0">
                <a:solidFill>
                  <a:prstClr val="black"/>
                </a:solidFill>
              </a:rPr>
              <a:t>в </a:t>
            </a:r>
            <a:r>
              <a:rPr lang="ru-RU" sz="2000" dirty="0">
                <a:solidFill>
                  <a:prstClr val="black"/>
                </a:solidFill>
              </a:rPr>
              <a:t>открытой части </a:t>
            </a:r>
            <a:r>
              <a:rPr lang="ru-RU" sz="2000" dirty="0" smtClean="0">
                <a:solidFill>
                  <a:prstClr val="black"/>
                </a:solidFill>
              </a:rPr>
              <a:t>ЕИС</a:t>
            </a:r>
          </a:p>
          <a:p>
            <a:pPr>
              <a:buFontTx/>
              <a:buNone/>
            </a:pPr>
            <a:endParaRPr lang="ru-RU" sz="2000" dirty="0" smtClean="0">
              <a:solidFill>
                <a:prstClr val="black"/>
              </a:solidFill>
            </a:endParaRPr>
          </a:p>
          <a:p>
            <a:pPr>
              <a:buFontTx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По состоянию на март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2018 года в</a:t>
            </a:r>
            <a:r>
              <a:rPr lang="ru-RU" sz="2000" u="sng" dirty="0" smtClean="0">
                <a:solidFill>
                  <a:prstClr val="black"/>
                </a:solidFill>
              </a:rPr>
              <a:t> ЕИС внесено более </a:t>
            </a:r>
            <a:r>
              <a:rPr lang="ru-RU" sz="2000" b="1" u="sng" dirty="0" smtClean="0">
                <a:solidFill>
                  <a:prstClr val="black"/>
                </a:solidFill>
              </a:rPr>
              <a:t>25 000 </a:t>
            </a:r>
            <a:r>
              <a:rPr lang="ru-RU" sz="2000" u="sng" dirty="0" smtClean="0">
                <a:solidFill>
                  <a:prstClr val="black"/>
                </a:solidFill>
              </a:rPr>
              <a:t>позиций КТРУ, в том числе:</a:t>
            </a:r>
          </a:p>
          <a:p>
            <a:pPr>
              <a:buFontTx/>
              <a:buNone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размещены </a:t>
            </a:r>
            <a:r>
              <a:rPr lang="ru-RU" sz="2000" b="1" dirty="0" smtClean="0">
                <a:solidFill>
                  <a:prstClr val="black"/>
                </a:solidFill>
              </a:rPr>
              <a:t>200</a:t>
            </a:r>
            <a:r>
              <a:rPr lang="ru-RU" sz="2000" dirty="0" smtClean="0">
                <a:solidFill>
                  <a:prstClr val="black"/>
                </a:solidFill>
              </a:rPr>
              <a:t> позиций по </a:t>
            </a:r>
            <a:r>
              <a:rPr lang="ru-RU" sz="2000" b="1" dirty="0" smtClean="0">
                <a:solidFill>
                  <a:prstClr val="black"/>
                </a:solidFill>
              </a:rPr>
              <a:t>42 </a:t>
            </a:r>
            <a:r>
              <a:rPr lang="ru-RU" sz="2000" dirty="0" smtClean="0">
                <a:solidFill>
                  <a:prstClr val="black"/>
                </a:solidFill>
              </a:rPr>
              <a:t>видам нефти, газа</a:t>
            </a:r>
            <a:br>
              <a:rPr lang="ru-RU" sz="2000" dirty="0" smtClean="0">
                <a:solidFill>
                  <a:prstClr val="black"/>
                </a:solidFill>
              </a:rPr>
            </a:br>
            <a:r>
              <a:rPr lang="ru-RU" sz="2000" dirty="0" smtClean="0">
                <a:solidFill>
                  <a:prstClr val="black"/>
                </a:solidFill>
              </a:rPr>
              <a:t>и нефтепродуктов</a:t>
            </a:r>
          </a:p>
          <a:p>
            <a:pPr>
              <a:buFontTx/>
              <a:buNone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утверждено описание около </a:t>
            </a:r>
            <a:r>
              <a:rPr lang="ru-RU" sz="2000" b="1" dirty="0">
                <a:solidFill>
                  <a:prstClr val="black"/>
                </a:solidFill>
              </a:rPr>
              <a:t>23 000 </a:t>
            </a:r>
            <a:r>
              <a:rPr lang="ru-RU" sz="2000" dirty="0" smtClean="0">
                <a:solidFill>
                  <a:prstClr val="black"/>
                </a:solidFill>
              </a:rPr>
              <a:t>позиций</a:t>
            </a:r>
            <a:br>
              <a:rPr lang="ru-RU" sz="2000" dirty="0" smtClean="0">
                <a:solidFill>
                  <a:prstClr val="black"/>
                </a:solidFill>
              </a:rPr>
            </a:br>
            <a:r>
              <a:rPr lang="ru-RU" sz="2000" dirty="0" smtClean="0">
                <a:solidFill>
                  <a:prstClr val="black"/>
                </a:solidFill>
              </a:rPr>
              <a:t>по </a:t>
            </a:r>
            <a:r>
              <a:rPr lang="ru-RU" sz="2000" dirty="0">
                <a:solidFill>
                  <a:prstClr val="black"/>
                </a:solidFill>
              </a:rPr>
              <a:t>более чем  </a:t>
            </a:r>
            <a:r>
              <a:rPr lang="ru-RU" sz="2000" b="1" dirty="0">
                <a:solidFill>
                  <a:prstClr val="black"/>
                </a:solidFill>
              </a:rPr>
              <a:t>140</a:t>
            </a:r>
            <a:r>
              <a:rPr lang="ru-RU" sz="2000" dirty="0">
                <a:solidFill>
                  <a:prstClr val="black"/>
                </a:solidFill>
              </a:rPr>
              <a:t> видам медицинских </a:t>
            </a:r>
            <a:r>
              <a:rPr lang="ru-RU" sz="2000" dirty="0" smtClean="0">
                <a:solidFill>
                  <a:prstClr val="black"/>
                </a:solidFill>
              </a:rPr>
              <a:t>изделий,</a:t>
            </a:r>
            <a:br>
              <a:rPr lang="ru-RU" sz="2000" dirty="0" smtClean="0">
                <a:solidFill>
                  <a:prstClr val="black"/>
                </a:solidFill>
              </a:rPr>
            </a:br>
            <a:r>
              <a:rPr lang="ru-RU" sz="2000" dirty="0" smtClean="0">
                <a:solidFill>
                  <a:prstClr val="black"/>
                </a:solidFill>
              </a:rPr>
              <a:t>размещено – </a:t>
            </a:r>
            <a:r>
              <a:rPr lang="ru-RU" sz="2000" b="1" dirty="0" smtClean="0">
                <a:solidFill>
                  <a:prstClr val="black"/>
                </a:solidFill>
              </a:rPr>
              <a:t>14 000 </a:t>
            </a:r>
            <a:r>
              <a:rPr lang="ru-RU" sz="2000" dirty="0" smtClean="0">
                <a:solidFill>
                  <a:prstClr val="black"/>
                </a:solidFill>
              </a:rPr>
              <a:t>позиций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F91366C-C707-45FC-9663-1DE7BB98C4B2}" type="slidenum">
              <a:rPr lang="ru-RU" smtClean="0">
                <a:solidFill>
                  <a:prstClr val="black"/>
                </a:solidFill>
              </a:rPr>
              <a:pPr algn="r"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8A06EDB-5E2D-412E-8932-CC8EC7638C2F}"/>
              </a:ext>
            </a:extLst>
          </p:cNvPr>
          <p:cNvSpPr/>
          <p:nvPr/>
        </p:nvSpPr>
        <p:spPr>
          <a:xfrm>
            <a:off x="0" y="80585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14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9207" y="2694940"/>
            <a:ext cx="74347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3399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</a:t>
            </a:r>
            <a:br>
              <a:rPr lang="ru-RU" sz="3200" b="1" dirty="0">
                <a:solidFill>
                  <a:srgbClr val="3399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3399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ФЕДЕРАЛЬНЫЙ ЗАКОН № 44-ФЗ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99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соответствии с Федеральным законом № 504-ФЗ)</a:t>
            </a:r>
          </a:p>
        </p:txBody>
      </p:sp>
    </p:spTree>
    <p:extLst>
      <p:ext uri="{BB962C8B-B14F-4D97-AF65-F5344CB8AC3E}">
        <p14:creationId xmlns:p14="http://schemas.microsoft.com/office/powerpoint/2010/main" val="2246189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8A06EDB-5E2D-412E-8932-CC8EC7638C2F}"/>
              </a:ext>
            </a:extLst>
          </p:cNvPr>
          <p:cNvSpPr/>
          <p:nvPr/>
        </p:nvSpPr>
        <p:spPr>
          <a:xfrm>
            <a:off x="0" y="80585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14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658" y="881191"/>
            <a:ext cx="865051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u="sng" dirty="0">
                <a:solidFill>
                  <a:srgbClr val="3399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Федеральный закон № 475-ФЗ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u="sng" dirty="0">
                <a:solidFill>
                  <a:srgbClr val="3399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3600" b="1" u="sng" dirty="0">
                <a:solidFill>
                  <a:srgbClr val="3399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3399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Федеральный закон «О контрактной системе в сфере закупок товаров, работ, услуг для обеспечения государственных </a:t>
            </a:r>
            <a:br>
              <a:rPr lang="ru-RU" sz="3200" b="1" dirty="0">
                <a:solidFill>
                  <a:srgbClr val="3399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3399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муниципальных нужд» и статью 18 Федерального закона «О внесении изменений </a:t>
            </a:r>
            <a:br>
              <a:rPr lang="ru-RU" sz="3200" b="1" dirty="0">
                <a:solidFill>
                  <a:srgbClr val="3399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3399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отдельные законодательные акты Российской Федерации»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solidFill>
                <a:srgbClr val="33996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905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8A06EDB-5E2D-412E-8932-CC8EC7638C2F}"/>
              </a:ext>
            </a:extLst>
          </p:cNvPr>
          <p:cNvSpPr/>
          <p:nvPr/>
        </p:nvSpPr>
        <p:spPr>
          <a:xfrm>
            <a:off x="0" y="80585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14">
              <a:solidFill>
                <a:prstClr val="white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EF7DB69-1229-4CAC-AF25-1FE842D4DE0D}"/>
              </a:ext>
            </a:extLst>
          </p:cNvPr>
          <p:cNvSpPr txBox="1">
            <a:spLocks/>
          </p:cNvSpPr>
          <p:nvPr/>
        </p:nvSpPr>
        <p:spPr bwMode="auto">
          <a:xfrm>
            <a:off x="1" y="293763"/>
            <a:ext cx="9144000" cy="5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1" rIns="91401" bIns="45701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endParaRPr lang="ru-RU" sz="2000" b="1" dirty="0" smtClean="0">
              <a:solidFill>
                <a:srgbClr val="339966"/>
              </a:solidFill>
              <a:latin typeface="Arial"/>
            </a:endParaRPr>
          </a:p>
          <a:p>
            <a:pPr algn="l"/>
            <a:r>
              <a:rPr lang="ru-RU" sz="2000" b="1" dirty="0" smtClean="0">
                <a:solidFill>
                  <a:srgbClr val="339966"/>
                </a:solidFill>
                <a:latin typeface="Arial"/>
              </a:rPr>
              <a:t>НОВЫЕ </a:t>
            </a:r>
            <a:r>
              <a:rPr lang="ru-RU" sz="2000" b="1" dirty="0">
                <a:solidFill>
                  <a:srgbClr val="339966"/>
                </a:solidFill>
                <a:latin typeface="Arial"/>
              </a:rPr>
              <a:t>СЛУЧАИ </a:t>
            </a:r>
            <a:r>
              <a:rPr lang="ru-RU" sz="2000" b="1" dirty="0" smtClean="0">
                <a:solidFill>
                  <a:srgbClr val="339966"/>
                </a:solidFill>
                <a:latin typeface="Arial"/>
              </a:rPr>
              <a:t>ОСУЩЕСТВЛЕНИЯ ЗАКУПОК У ЕДИНСТВЕННОГО ПОСТАВЩИКА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6955" y="888062"/>
            <a:ext cx="8660673" cy="2670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339966">
                  <a:lumMod val="50000"/>
                </a:srgbClr>
              </a:buClr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органами государственной власти Российской Федерации, органами государственной власти субъектов Российской Федерации, органами местного самоуправления контрактов на оказание услуг по осуществлению рейтинговых действий юридическими лицами, признаваемыми в соответствии с законодательством Российской Федерации кредитными рейтинговыми агентствами, а также иностранными юридическими лицами, осуществляющими рейтинговые действия за пределами территории Российской Федерации;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339966">
                  <a:lumMod val="50000"/>
                </a:srgbClr>
              </a:buClr>
            </a:pPr>
            <a:endParaRPr lang="ru-RU" sz="7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339966">
                  <a:lumMod val="50000"/>
                </a:srgbClr>
              </a:buClr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закупки работ по модернизации федеральных государственных информационных систем для информационно-правового обеспечения деятельности палат Федерального Собрания Российской Федерации и услуг по сопровождению таких систем.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339966">
                  <a:lumMod val="50000"/>
                </a:srgbClr>
              </a:buClr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0EF7DB69-1229-4CAC-AF25-1FE842D4DE0D}"/>
              </a:ext>
            </a:extLst>
          </p:cNvPr>
          <p:cNvSpPr txBox="1">
            <a:spLocks/>
          </p:cNvSpPr>
          <p:nvPr/>
        </p:nvSpPr>
        <p:spPr bwMode="auto">
          <a:xfrm>
            <a:off x="0" y="3554145"/>
            <a:ext cx="9144000" cy="5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1" rIns="91401" bIns="45701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endParaRPr lang="ru-RU" sz="2000" b="1" dirty="0" smtClean="0">
              <a:solidFill>
                <a:srgbClr val="339966"/>
              </a:solidFill>
              <a:latin typeface="Arial"/>
            </a:endParaRPr>
          </a:p>
          <a:p>
            <a:r>
              <a:rPr lang="ru-RU" sz="6800" b="1" cap="all" dirty="0" smtClean="0">
                <a:solidFill>
                  <a:srgbClr val="339966"/>
                </a:solidFill>
                <a:latin typeface="Arial"/>
              </a:rPr>
              <a:t>изменения В статью 18 Федерального закона «О внесении изменений в отдельные законодательные акты Российской Федерации»</a:t>
            </a:r>
            <a:br>
              <a:rPr lang="ru-RU" sz="6800" b="1" cap="all" dirty="0" smtClean="0">
                <a:solidFill>
                  <a:srgbClr val="339966"/>
                </a:solidFill>
                <a:latin typeface="Arial"/>
              </a:rPr>
            </a:br>
            <a:r>
              <a:rPr lang="ru-RU" sz="6800" b="1" cap="all" dirty="0" smtClean="0">
                <a:solidFill>
                  <a:srgbClr val="339966"/>
                </a:solidFill>
                <a:latin typeface="Arial"/>
              </a:rPr>
              <a:t>( </a:t>
            </a:r>
            <a:r>
              <a:rPr lang="ru-RU" sz="6800" b="1" cap="all" dirty="0">
                <a:solidFill>
                  <a:srgbClr val="339966"/>
                </a:solidFill>
                <a:latin typeface="Arial"/>
              </a:rPr>
              <a:t>29 июля 2017 </a:t>
            </a:r>
            <a:r>
              <a:rPr lang="ru-RU" sz="6800" b="1" cap="all" dirty="0" smtClean="0">
                <a:solidFill>
                  <a:srgbClr val="339966"/>
                </a:solidFill>
                <a:latin typeface="Arial"/>
              </a:rPr>
              <a:t>г. № 267-ФЗ)</a:t>
            </a:r>
            <a:endParaRPr lang="ru-RU" sz="6800" b="1" cap="all" dirty="0">
              <a:solidFill>
                <a:srgbClr val="339966"/>
              </a:solidFill>
              <a:latin typeface="Arial"/>
            </a:endParaRPr>
          </a:p>
          <a:p>
            <a:endParaRPr lang="ru-RU" sz="6800" b="1" cap="all" dirty="0">
              <a:solidFill>
                <a:srgbClr val="339966"/>
              </a:solidFill>
              <a:latin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7221" y="5297469"/>
            <a:ext cx="154800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800000"/>
                </a:solidFill>
                <a:cs typeface="Times New Roman" panose="02020603050405020304" pitchFamily="18" charset="0"/>
              </a:rPr>
              <a:t>с 01.06.2018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6955" y="4174119"/>
            <a:ext cx="4572000" cy="10218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>
                <a:solidFill>
                  <a:srgbClr val="339966">
                    <a:lumMod val="50000"/>
                  </a:srgbClr>
                </a:solidFill>
                <a:cs typeface="Times New Roman" panose="02020603050405020304" pitchFamily="18" charset="0"/>
              </a:rPr>
              <a:t>Статья 45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600" b="1" u="sng" dirty="0">
              <a:solidFill>
                <a:srgbClr val="339966">
                  <a:lumMod val="50000"/>
                </a:srgbClr>
              </a:solidFill>
              <a:cs typeface="Times New Roman" panose="02020603050405020304" pitchFamily="18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требования к банковским гарантиям, используемым в качестве обеспечения заявок 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исполнения контрактов (</a:t>
            </a:r>
            <a:r>
              <a:rPr lang="ru-RU" sz="1600" b="1" dirty="0">
                <a:solidFill>
                  <a:srgbClr val="339966">
                    <a:lumMod val="50000"/>
                  </a:srgbClr>
                </a:solidFill>
                <a:cs typeface="Times New Roman" panose="02020603050405020304" pitchFamily="18" charset="0"/>
              </a:rPr>
              <a:t>части 1.1 и 1.2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9355" y="5629815"/>
            <a:ext cx="4572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>
                <a:srgbClr val="339966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размеру собственных средств (капитала) банка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>
                <a:srgbClr val="339966">
                  <a:lumMod val="50000"/>
                </a:srgbClr>
              </a:buClr>
              <a:buFont typeface="Wingdings" panose="05000000000000000000" pitchFamily="2" charset="2"/>
              <a:buChar char="§"/>
            </a:pPr>
            <a:endParaRPr lang="ru-RU" sz="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>
                <a:srgbClr val="339966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кредитного рейтинга, присвоенный рейтинговыми агентствами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9353" y="5241708"/>
            <a:ext cx="48533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9966">
                  <a:lumMod val="50000"/>
                </a:srgbClr>
              </a:buClr>
            </a:pPr>
            <a:r>
              <a:rPr lang="ru-RU" sz="1200" b="1" dirty="0">
                <a:solidFill>
                  <a:srgbClr val="339966">
                    <a:lumMod val="50000"/>
                  </a:srgbClr>
                </a:solidFill>
                <a:cs typeface="Times New Roman" panose="02020603050405020304" pitchFamily="18" charset="0"/>
              </a:rPr>
              <a:t>ПРАВИТЕЛЬСТВО РОССИЙСКОЙ ФЕДЕРАЦИИ УСТАНОВИТ: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8A06EDB-5E2D-412E-8932-CC8EC7638C2F}"/>
              </a:ext>
            </a:extLst>
          </p:cNvPr>
          <p:cNvSpPr/>
          <p:nvPr/>
        </p:nvSpPr>
        <p:spPr>
          <a:xfrm>
            <a:off x="1" y="4064882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14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99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8A06EDB-5E2D-412E-8932-CC8EC7638C2F}"/>
              </a:ext>
            </a:extLst>
          </p:cNvPr>
          <p:cNvSpPr/>
          <p:nvPr/>
        </p:nvSpPr>
        <p:spPr>
          <a:xfrm>
            <a:off x="0" y="80585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14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631" y="1116306"/>
            <a:ext cx="669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3399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>
                <a:solidFill>
                  <a:srgbClr val="3399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 503-ФЗ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89786" y="480077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7326" y="2921103"/>
            <a:ext cx="1992084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800000"/>
                </a:solidFill>
                <a:cs typeface="Times New Roman" panose="02020603050405020304" pitchFamily="18" charset="0"/>
              </a:rPr>
              <a:t>31 декабря 2017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6088" y="2059329"/>
            <a:ext cx="59668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оказание услуг по водоснабжению, водоотведению, теплоснабжению, </a:t>
            </a:r>
            <a:r>
              <a:rPr lang="ru-RU" sz="1600" b="1" dirty="0">
                <a:solidFill>
                  <a:srgbClr val="67BB6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обращению с твердыми коммунальными отходами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газоснабжению (за исключением услуг по реализации сжиженного газа), по подключению (присоединению) к сетям инженерно-технического обеспечения по регулируемым 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законодательством Российской Федерации ценам (тарифам), по хранению и ввозу (вывозу) наркотических средств и психотропных веществ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412585"/>
            <a:ext cx="21021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err="1">
                <a:solidFill>
                  <a:srgbClr val="67BB6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1400" b="1" u="sng" dirty="0">
                <a:solidFill>
                  <a:srgbClr val="67BB6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36330" y="5253837"/>
            <a:ext cx="3659293" cy="690158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</a:rPr>
              <a:t>Федеральный закон от 24.06.1998 № 89-ФЗ «Об отходах производства и потребления»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13740" y="4566473"/>
            <a:ext cx="4572000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 договору на оказание услуг по обращению с твердыми коммунальными отходами </a:t>
            </a:r>
            <a:r>
              <a:rPr lang="ru-RU" sz="1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оператор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обязуется принимать твердые коммунальные отходы в объеме и в местах 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площадках) накопления, которые определены в этом договоре, и обеспечивать их транспортирование, обработку, обезвреживание, захоронение в соответствии с законодательством Российской Федерации, а собственник твердых коммунальных отходов обязуется оплачивать услуги регионального оператора </a:t>
            </a:r>
            <a:r>
              <a:rPr lang="ru-RU" sz="1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цене, определенной в пределах утвержденного в установленном порядке единого тарифа на услугу регионального оператора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111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8A06EDB-5E2D-412E-8932-CC8EC7638C2F}"/>
              </a:ext>
            </a:extLst>
          </p:cNvPr>
          <p:cNvSpPr/>
          <p:nvPr/>
        </p:nvSpPr>
        <p:spPr>
          <a:xfrm>
            <a:off x="0" y="80585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14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1039" y="2694940"/>
            <a:ext cx="669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3399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>
                <a:solidFill>
                  <a:srgbClr val="3399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 504-ФЗ</a:t>
            </a:r>
          </a:p>
        </p:txBody>
      </p:sp>
    </p:spTree>
    <p:extLst>
      <p:ext uri="{BB962C8B-B14F-4D97-AF65-F5344CB8AC3E}">
        <p14:creationId xmlns:p14="http://schemas.microsoft.com/office/powerpoint/2010/main" val="366018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8A06EDB-5E2D-412E-8932-CC8EC7638C2F}"/>
              </a:ext>
            </a:extLst>
          </p:cNvPr>
          <p:cNvSpPr/>
          <p:nvPr/>
        </p:nvSpPr>
        <p:spPr>
          <a:xfrm>
            <a:off x="0" y="80585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14">
              <a:solidFill>
                <a:prstClr val="white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EF7DB69-1229-4CAC-AF25-1FE842D4DE0D}"/>
              </a:ext>
            </a:extLst>
          </p:cNvPr>
          <p:cNvSpPr txBox="1">
            <a:spLocks/>
          </p:cNvSpPr>
          <p:nvPr/>
        </p:nvSpPr>
        <p:spPr bwMode="auto">
          <a:xfrm>
            <a:off x="1" y="324726"/>
            <a:ext cx="9144000" cy="5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1" rIns="91401" bIns="45701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339966"/>
                </a:solidFill>
                <a:latin typeface="Arial"/>
              </a:rPr>
              <a:t>ПЕРЕВОД ЗАКУПОК В ЭЛЕКТРОННУЮ ФОРМУ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770" y="4755905"/>
            <a:ext cx="8796759" cy="1923604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800000"/>
                </a:solidFill>
              </a:rPr>
              <a:t>ИСКЛЮЧЕНИЕ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srgbClr val="8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</a:rPr>
              <a:t>Сроки применения электронных процедур  не распространяются на заказчиков, осуществляющих: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00" dirty="0">
              <a:solidFill>
                <a:prstClr val="black"/>
              </a:solidFill>
            </a:endParaRPr>
          </a:p>
          <a:p>
            <a:pPr marL="92075" indent="-920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i="1" dirty="0">
                <a:solidFill>
                  <a:prstClr val="black"/>
                </a:solidFill>
              </a:rPr>
              <a:t>свою деятельность на территории иностранных государств;</a:t>
            </a:r>
          </a:p>
          <a:p>
            <a:pPr marL="92075" indent="-920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i="1" dirty="0">
                <a:solidFill>
                  <a:prstClr val="black"/>
                </a:solidFill>
              </a:rPr>
              <a:t>запросы котировок для оказания скорой, в том числе скорой специализированной, медицинской помощи в экстренной или неотложной форме и нормального жизнеобеспечения граждан; </a:t>
            </a:r>
          </a:p>
          <a:p>
            <a:pPr marL="92075" indent="-920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i="1" dirty="0">
                <a:solidFill>
                  <a:prstClr val="black"/>
                </a:solidFill>
              </a:rPr>
              <a:t>предварительный отбор участников закупки в целях оказания гуманитарной помощи либо ликвидации последствий ЧС природного или техногенного характера, а также запрос котировок в указанных случаях;</a:t>
            </a:r>
          </a:p>
          <a:p>
            <a:pPr marL="92075" indent="-920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i="1" dirty="0">
                <a:solidFill>
                  <a:prstClr val="black"/>
                </a:solidFill>
              </a:rPr>
              <a:t>закрытые способы определения поставщика (подрядчика, исполнителя); </a:t>
            </a:r>
          </a:p>
          <a:p>
            <a:pPr marL="92075" indent="-920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i="1" dirty="0">
                <a:solidFill>
                  <a:prstClr val="black"/>
                </a:solidFill>
              </a:rPr>
              <a:t>закупки у единственного поставщика (подрядчика, исполнителя).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3069" y="1453583"/>
            <a:ext cx="8660673" cy="2056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Открытый конкурс в электронной форме </a:t>
            </a:r>
          </a:p>
          <a:p>
            <a:pPr marL="352425" indent="-352425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Конкурс с ограниченным участием в электронной форме </a:t>
            </a:r>
          </a:p>
          <a:p>
            <a:pPr marL="352425" indent="-352425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Двухэтапный конкурс в электронной форме </a:t>
            </a:r>
          </a:p>
          <a:p>
            <a:pPr marL="352425" indent="-352425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Электронный аукцион </a:t>
            </a:r>
          </a:p>
          <a:p>
            <a:pPr marL="352425" indent="-352425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Запрос котировок в электронной форме</a:t>
            </a:r>
          </a:p>
          <a:p>
            <a:pPr marL="352425" indent="-352425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Запрос предложений в электронной форме </a:t>
            </a:r>
          </a:p>
          <a:p>
            <a:pPr marL="352425" indent="-352425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Закрытые электронные процедуры (закрытый конкурс, закрытый конкурс с ограниченным участием, закрытый двухэтапный конкурс, закрытый аукцион)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5033" y="915468"/>
            <a:ext cx="7847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339966">
                    <a:lumMod val="50000"/>
                  </a:srgbClr>
                </a:solidFill>
                <a:cs typeface="Times New Roman" panose="02020603050405020304" pitchFamily="18" charset="0"/>
              </a:rPr>
              <a:t>КОНКУРЕНТНЫЕ СПОСОБЫ ОПРЕДЕЛЕНИЯ ПОСТАВЩИКА </a:t>
            </a:r>
            <a:br>
              <a:rPr lang="ru-RU" sz="1600" b="1" dirty="0">
                <a:solidFill>
                  <a:srgbClr val="339966">
                    <a:lumMod val="50000"/>
                  </a:srgbClr>
                </a:solidFill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9966">
                    <a:lumMod val="50000"/>
                  </a:srgbClr>
                </a:solidFill>
                <a:cs typeface="Times New Roman" panose="02020603050405020304" pitchFamily="18" charset="0"/>
              </a:rPr>
              <a:t>(ПОДРЯЧИКА, ИСПОЛНИТЕЛЯ) В ЭЛЕКТРОННОЙ ФОРМЕ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12021" y="3623325"/>
            <a:ext cx="154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800000"/>
                </a:solidFill>
                <a:cs typeface="Times New Roman" panose="02020603050405020304" pitchFamily="18" charset="0"/>
              </a:rPr>
              <a:t>с 01.07.2018 г.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196770" y="3550286"/>
            <a:ext cx="6588000" cy="484632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0973" y="3638714"/>
            <a:ext cx="548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Заказчики вправе применять новые электронные формы </a:t>
            </a: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12021" y="4276468"/>
            <a:ext cx="154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800000"/>
                </a:solidFill>
                <a:cs typeface="Times New Roman" panose="02020603050405020304" pitchFamily="18" charset="0"/>
              </a:rPr>
              <a:t>с 01.01.2019 г. 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196770" y="4203429"/>
            <a:ext cx="6588000" cy="484632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0973" y="4291857"/>
            <a:ext cx="6021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Заказчики будут обязаны применять новые электронные формы </a:t>
            </a: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35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8A06EDB-5E2D-412E-8932-CC8EC7638C2F}"/>
              </a:ext>
            </a:extLst>
          </p:cNvPr>
          <p:cNvSpPr/>
          <p:nvPr/>
        </p:nvSpPr>
        <p:spPr>
          <a:xfrm>
            <a:off x="0" y="80585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14">
              <a:solidFill>
                <a:prstClr val="white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0EF7DB69-1229-4CAC-AF25-1FE842D4DE0D}"/>
              </a:ext>
            </a:extLst>
          </p:cNvPr>
          <p:cNvSpPr txBox="1">
            <a:spLocks/>
          </p:cNvSpPr>
          <p:nvPr/>
        </p:nvSpPr>
        <p:spPr bwMode="auto">
          <a:xfrm>
            <a:off x="1" y="324726"/>
            <a:ext cx="9144000" cy="5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1" rIns="91401" bIns="45701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339966"/>
                </a:solidFill>
                <a:latin typeface="Arial"/>
              </a:rPr>
              <a:t>ОСОБЕННОСТИ ЭЛЕКТРОННЫХ ПРОЦЕДУР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27187" y="890640"/>
            <a:ext cx="4489627" cy="33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2425" indent="-352425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339966">
                  <a:lumMod val="50000"/>
                </a:srgbClr>
              </a:buClr>
            </a:pPr>
            <a:r>
              <a:rPr 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ОТКРЫТЫЙ КОНКУРС В ЭЛЕКТРОННОЙ ФОРМЕ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36330" y="1262639"/>
            <a:ext cx="5040000" cy="468000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8364" y="1358140"/>
            <a:ext cx="53665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Размещение извещения об осуществлении закупки в ЕИС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92337" y="1262639"/>
            <a:ext cx="3708000" cy="46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14371" y="1265807"/>
            <a:ext cx="370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800000"/>
                </a:solidFill>
                <a:cs typeface="Times New Roman" panose="02020603050405020304" pitchFamily="18" charset="0"/>
              </a:rPr>
              <a:t>За 15 дней </a:t>
            </a: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до даты окончания срока подачи заявок 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136330" y="1820393"/>
            <a:ext cx="5040000" cy="468000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6331" y="1818366"/>
            <a:ext cx="5366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Внесение изменений в извещение об осуществлении закупки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или документацию о закупке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92338" y="1815198"/>
            <a:ext cx="3708000" cy="46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92337" y="1813527"/>
            <a:ext cx="370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Не менее чем </a:t>
            </a:r>
            <a:r>
              <a:rPr lang="ru-RU" sz="1200" dirty="0">
                <a:solidFill>
                  <a:srgbClr val="800000"/>
                </a:solidFill>
                <a:cs typeface="Times New Roman" panose="02020603050405020304" pitchFamily="18" charset="0"/>
              </a:rPr>
              <a:t>за 5 дней </a:t>
            </a: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до даты окончания срока подачи заявок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136330" y="2378147"/>
            <a:ext cx="5040000" cy="468000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6330" y="2469351"/>
            <a:ext cx="53665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Заявка на участие в закупке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92337" y="2373850"/>
            <a:ext cx="3708000" cy="46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92337" y="2358080"/>
            <a:ext cx="370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Состоит из</a:t>
            </a:r>
            <a:r>
              <a:rPr lang="ru-RU" sz="1200" dirty="0">
                <a:solidFill>
                  <a:srgbClr val="800000"/>
                </a:solidFill>
                <a:cs typeface="Times New Roman" panose="02020603050405020304" pitchFamily="18" charset="0"/>
              </a:rPr>
              <a:t> двух частей </a:t>
            </a: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rgbClr val="800000"/>
                </a:solidFill>
                <a:cs typeface="Times New Roman" panose="02020603050405020304" pitchFamily="18" charset="0"/>
              </a:rPr>
              <a:t>ценового предложения </a:t>
            </a: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подаются одновременно)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136330" y="2935901"/>
            <a:ext cx="5040000" cy="468000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6330" y="2998608"/>
            <a:ext cx="53665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Запросы на разъяснение документации </a:t>
            </a: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(не более </a:t>
            </a:r>
            <a:r>
              <a:rPr lang="ru-RU" sz="1200" dirty="0">
                <a:solidFill>
                  <a:srgbClr val="800000"/>
                </a:solidFill>
                <a:cs typeface="Times New Roman" panose="02020603050405020304" pitchFamily="18" charset="0"/>
              </a:rPr>
              <a:t>3</a:t>
            </a: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 запросов)</a:t>
            </a:r>
            <a:endParaRPr lang="ru-RU" sz="12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92337" y="2903107"/>
            <a:ext cx="3708000" cy="46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92337" y="2902633"/>
            <a:ext cx="370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Не позднее чем </a:t>
            </a:r>
            <a:r>
              <a:rPr lang="ru-RU" sz="1200" dirty="0">
                <a:solidFill>
                  <a:srgbClr val="800000"/>
                </a:solidFill>
                <a:cs typeface="Times New Roman" panose="02020603050405020304" pitchFamily="18" charset="0"/>
              </a:rPr>
              <a:t>за 5 дней </a:t>
            </a: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до даты окончания срока подачи заявок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136330" y="3493653"/>
            <a:ext cx="5040000" cy="468000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8364" y="3652265"/>
            <a:ext cx="53665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Сроки рассмотрения заявки на участие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92337" y="3447186"/>
            <a:ext cx="3708000" cy="1620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55046" y="3436986"/>
            <a:ext cx="3888954" cy="1651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00" dirty="0">
              <a:solidFill>
                <a:srgbClr val="800000"/>
              </a:solidFill>
              <a:cs typeface="Times New Roman" panose="02020603050405020304" pitchFamily="18" charset="0"/>
            </a:endParaRP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800000"/>
                </a:solidFill>
                <a:cs typeface="Times New Roman" panose="02020603050405020304" pitchFamily="18" charset="0"/>
              </a:rPr>
              <a:t>1 часть </a:t>
            </a: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– </a:t>
            </a:r>
            <a:r>
              <a:rPr lang="ru-RU" sz="1200" spc="-20" dirty="0">
                <a:solidFill>
                  <a:prstClr val="black"/>
                </a:solidFill>
                <a:cs typeface="Times New Roman" panose="02020603050405020304" pitchFamily="18" charset="0"/>
              </a:rPr>
              <a:t>не более </a:t>
            </a:r>
            <a:r>
              <a:rPr lang="ru-RU" sz="1200" spc="-20" dirty="0">
                <a:solidFill>
                  <a:srgbClr val="800000"/>
                </a:solidFill>
                <a:cs typeface="Times New Roman" panose="02020603050405020304" pitchFamily="18" charset="0"/>
              </a:rPr>
              <a:t>5 раб. дней </a:t>
            </a:r>
            <a:r>
              <a:rPr lang="ru-RU" sz="1200" spc="-20" dirty="0">
                <a:solidFill>
                  <a:prstClr val="black"/>
                </a:solidFill>
                <a:cs typeface="Times New Roman" panose="02020603050405020304" pitchFamily="18" charset="0"/>
              </a:rPr>
              <a:t>с даты окончания срока подачи заявок  (</a:t>
            </a:r>
            <a:r>
              <a:rPr lang="ru-RU" sz="1200" spc="-40" dirty="0">
                <a:solidFill>
                  <a:prstClr val="black"/>
                </a:solidFill>
                <a:cs typeface="Times New Roman" panose="02020603050405020304" pitchFamily="18" charset="0"/>
              </a:rPr>
              <a:t>НМЦК ≤  1 </a:t>
            </a:r>
            <a:r>
              <a:rPr lang="ru-RU" sz="1200" spc="-4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млн</a:t>
            </a:r>
            <a:r>
              <a:rPr lang="ru-RU" sz="1200" spc="-40" dirty="0">
                <a:solidFill>
                  <a:prstClr val="black"/>
                </a:solidFill>
                <a:cs typeface="Times New Roman" panose="02020603050405020304" pitchFamily="18" charset="0"/>
              </a:rPr>
              <a:t> рублей – </a:t>
            </a:r>
            <a:br>
              <a:rPr lang="ru-RU" sz="1200" spc="-4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ru-RU" sz="1200" spc="-40" dirty="0">
                <a:solidFill>
                  <a:srgbClr val="800000"/>
                </a:solidFill>
                <a:cs typeface="Times New Roman" panose="02020603050405020304" pitchFamily="18" charset="0"/>
              </a:rPr>
              <a:t>1 раб. день,</a:t>
            </a:r>
            <a:r>
              <a:rPr lang="ru-RU" sz="1200" spc="-40" dirty="0">
                <a:solidFill>
                  <a:prstClr val="black"/>
                </a:solidFill>
                <a:cs typeface="Times New Roman" panose="02020603050405020304" pitchFamily="18" charset="0"/>
              </a:rPr>
              <a:t> закупки в сфере культуры, науки и искусства – не более </a:t>
            </a:r>
            <a:r>
              <a:rPr lang="ru-RU" sz="1200" spc="-40" dirty="0">
                <a:solidFill>
                  <a:srgbClr val="800000"/>
                </a:solidFill>
                <a:cs typeface="Times New Roman" panose="02020603050405020304" pitchFamily="18" charset="0"/>
              </a:rPr>
              <a:t>10 раб. дней</a:t>
            </a:r>
            <a:r>
              <a:rPr lang="ru-RU" sz="1200" spc="-40" dirty="0">
                <a:solidFill>
                  <a:prstClr val="black"/>
                </a:solidFill>
                <a:cs typeface="Times New Roman" panose="02020603050405020304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500" spc="-2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800000"/>
                </a:solidFill>
                <a:cs typeface="Times New Roman" panose="02020603050405020304" pitchFamily="18" charset="0"/>
              </a:rPr>
              <a:t>2 часть </a:t>
            </a: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– </a:t>
            </a:r>
            <a:r>
              <a:rPr lang="ru-RU" sz="1200" spc="-20" dirty="0">
                <a:solidFill>
                  <a:prstClr val="black"/>
                </a:solidFill>
                <a:cs typeface="Times New Roman" panose="02020603050405020304" pitchFamily="18" charset="0"/>
              </a:rPr>
              <a:t>не более </a:t>
            </a:r>
            <a:r>
              <a:rPr lang="ru-RU" sz="1200" spc="-20" dirty="0">
                <a:solidFill>
                  <a:srgbClr val="800000"/>
                </a:solidFill>
                <a:cs typeface="Times New Roman" panose="02020603050405020304" pitchFamily="18" charset="0"/>
              </a:rPr>
              <a:t>3 раб. дня </a:t>
            </a:r>
            <a:r>
              <a:rPr lang="ru-RU" sz="1200" spc="-20" dirty="0">
                <a:solidFill>
                  <a:prstClr val="black"/>
                </a:solidFill>
                <a:cs typeface="Times New Roman" panose="02020603050405020304" pitchFamily="18" charset="0"/>
              </a:rPr>
              <a:t>с даты направления</a:t>
            </a:r>
            <a:br>
              <a:rPr lang="ru-RU" sz="1200" spc="-2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ru-RU" sz="1200" spc="-20" dirty="0">
                <a:solidFill>
                  <a:prstClr val="black"/>
                </a:solidFill>
                <a:cs typeface="Times New Roman" panose="02020603050405020304" pitchFamily="18" charset="0"/>
              </a:rPr>
              <a:t>2 частей заказчику (НМЦК ≤  1 </a:t>
            </a:r>
            <a:r>
              <a:rPr lang="ru-RU" sz="1200" spc="-2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млн</a:t>
            </a:r>
            <a:r>
              <a:rPr lang="ru-RU" sz="1200" spc="-20" dirty="0">
                <a:solidFill>
                  <a:prstClr val="black"/>
                </a:solidFill>
                <a:cs typeface="Times New Roman" panose="02020603050405020304" pitchFamily="18" charset="0"/>
              </a:rPr>
              <a:t> рублей – </a:t>
            </a:r>
            <a:br>
              <a:rPr lang="ru-RU" sz="1200" spc="-2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ru-RU" sz="1200" spc="-20" dirty="0">
                <a:solidFill>
                  <a:srgbClr val="800000"/>
                </a:solidFill>
                <a:cs typeface="Times New Roman" panose="02020603050405020304" pitchFamily="18" charset="0"/>
              </a:rPr>
              <a:t>1 раб. день</a:t>
            </a:r>
            <a:r>
              <a:rPr lang="ru-RU" sz="1200" spc="-20" dirty="0">
                <a:solidFill>
                  <a:prstClr val="black"/>
                </a:solidFill>
                <a:cs typeface="Times New Roman" panose="02020603050405020304" pitchFamily="18" charset="0"/>
              </a:rPr>
              <a:t>, закупки в сфере культуры, науки и искусства – не более </a:t>
            </a:r>
            <a:r>
              <a:rPr lang="ru-RU" sz="1200" spc="-20" dirty="0">
                <a:solidFill>
                  <a:srgbClr val="800000"/>
                </a:solidFill>
                <a:cs typeface="Times New Roman" panose="02020603050405020304" pitchFamily="18" charset="0"/>
              </a:rPr>
              <a:t>5 раб. дней</a:t>
            </a:r>
            <a:r>
              <a:rPr lang="ru-RU" sz="1200" spc="-20" dirty="0">
                <a:solidFill>
                  <a:prstClr val="black"/>
                </a:solidFill>
                <a:cs typeface="Times New Roman" panose="02020603050405020304" pitchFamily="18" charset="0"/>
              </a:rPr>
              <a:t>)</a:t>
            </a:r>
            <a:endParaRPr lang="ru-RU" sz="12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Пятиугольник 39"/>
          <p:cNvSpPr/>
          <p:nvPr/>
        </p:nvSpPr>
        <p:spPr>
          <a:xfrm>
            <a:off x="136330" y="5141188"/>
            <a:ext cx="5040000" cy="468000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3220" y="5141188"/>
            <a:ext cx="504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Продление срока подачи заявок на участие </a:t>
            </a:r>
            <a:r>
              <a:rPr lang="ru-RU" sz="1200" dirty="0">
                <a:solidFill>
                  <a:srgbClr val="800000"/>
                </a:solidFill>
                <a:cs typeface="Times New Roman" panose="02020603050405020304" pitchFamily="18" charset="0"/>
              </a:rPr>
              <a:t>на 10 дней </a:t>
            </a:r>
            <a:br>
              <a:rPr lang="ru-RU" sz="1200" dirty="0">
                <a:solidFill>
                  <a:srgbClr val="800000"/>
                </a:solidFill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800000"/>
                </a:solidFill>
                <a:cs typeface="Times New Roman" panose="02020603050405020304" pitchFamily="18" charset="0"/>
              </a:rPr>
              <a:t>(возможно только 1 раз за процедуру)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290120" y="5152206"/>
            <a:ext cx="3708000" cy="8960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290119" y="5141188"/>
            <a:ext cx="3688627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fontAlgn="base">
              <a:lnSpc>
                <a:spcPts val="1300"/>
              </a:lnSpc>
              <a:spcAft>
                <a:spcPct val="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Не было подано ни одной заявки</a:t>
            </a:r>
          </a:p>
          <a:p>
            <a:pPr marL="177800" indent="-177800" fontAlgn="base">
              <a:lnSpc>
                <a:spcPts val="1300"/>
              </a:lnSpc>
              <a:spcAft>
                <a:spcPct val="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По результатам рассмотрения  1 частей – всем отказано в допуске</a:t>
            </a:r>
          </a:p>
          <a:p>
            <a:pPr marL="177800" indent="-177800" fontAlgn="base">
              <a:lnSpc>
                <a:spcPts val="1300"/>
              </a:lnSpc>
              <a:spcAft>
                <a:spcPct val="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По результатам рассмотрения  2 частей – все заявки отклонены</a:t>
            </a:r>
          </a:p>
        </p:txBody>
      </p:sp>
      <p:sp>
        <p:nvSpPr>
          <p:cNvPr id="44" name="Пятиугольник 43"/>
          <p:cNvSpPr/>
          <p:nvPr/>
        </p:nvSpPr>
        <p:spPr>
          <a:xfrm>
            <a:off x="136330" y="6119696"/>
            <a:ext cx="5040000" cy="468000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43220" y="6251197"/>
            <a:ext cx="504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Рассмотрение заказчиком ценовых предложений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301137" y="6138000"/>
            <a:ext cx="3708000" cy="46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301137" y="6159271"/>
            <a:ext cx="3708000" cy="46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Не менее чем </a:t>
            </a:r>
            <a:r>
              <a:rPr lang="ru-RU" sz="1200" dirty="0">
                <a:solidFill>
                  <a:srgbClr val="800000"/>
                </a:solidFill>
                <a:cs typeface="Times New Roman" panose="02020603050405020304" pitchFamily="18" charset="0"/>
              </a:rPr>
              <a:t>за 5 дней </a:t>
            </a: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до даты окончания срока подачи заявок</a:t>
            </a:r>
          </a:p>
        </p:txBody>
      </p:sp>
    </p:spTree>
    <p:extLst>
      <p:ext uri="{BB962C8B-B14F-4D97-AF65-F5344CB8AC3E}">
        <p14:creationId xmlns:p14="http://schemas.microsoft.com/office/powerpoint/2010/main" val="2928194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8A06EDB-5E2D-412E-8932-CC8EC7638C2F}"/>
              </a:ext>
            </a:extLst>
          </p:cNvPr>
          <p:cNvSpPr/>
          <p:nvPr/>
        </p:nvSpPr>
        <p:spPr>
          <a:xfrm>
            <a:off x="0" y="80585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14">
              <a:solidFill>
                <a:prstClr val="white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0EF7DB69-1229-4CAC-AF25-1FE842D4DE0D}"/>
              </a:ext>
            </a:extLst>
          </p:cNvPr>
          <p:cNvSpPr txBox="1">
            <a:spLocks/>
          </p:cNvSpPr>
          <p:nvPr/>
        </p:nvSpPr>
        <p:spPr bwMode="auto">
          <a:xfrm>
            <a:off x="1" y="324726"/>
            <a:ext cx="9144000" cy="5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1" rIns="91401" bIns="45701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339966"/>
                </a:solidFill>
                <a:latin typeface="Arial"/>
              </a:rPr>
              <a:t>ОСОБЕННОСТИ ЭЛЕКТРОННЫХ ПРОЦЕДУР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149208" y="917276"/>
            <a:ext cx="8850452" cy="2044545"/>
            <a:chOff x="151662" y="3501232"/>
            <a:chExt cx="8850452" cy="2044545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717349" y="3501232"/>
              <a:ext cx="7756803" cy="337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52425" indent="-352425"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9966">
                    <a:lumMod val="50000"/>
                  </a:srgbClr>
                </a:buClr>
              </a:pPr>
              <a:r>
                <a:rPr lang="ru-RU" sz="1400" b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ОСОБЕННОСТИ КОНКУРСА С ОГРАНИЧЕННЫМ УЧАСТИЕМ В ЭЛЕКТРОННОЙ ФОРМЕ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58364" y="3846475"/>
              <a:ext cx="8843132" cy="16993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00">
                <a:solidFill>
                  <a:prstClr val="black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82114" y="3837988"/>
              <a:ext cx="8820000" cy="16645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600"/>
                </a:spcAft>
              </a:pPr>
              <a:r>
                <a:rPr lang="ru-RU" sz="13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     Случаи проведения конкурса с ограниченным участием в электронной форме:</a:t>
              </a:r>
              <a:endParaRPr lang="ru-RU" sz="1200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  <a:p>
              <a:pPr marL="273050" indent="-273050" fontAlgn="base">
                <a:lnSpc>
                  <a:spcPts val="14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9966">
                    <a:lumMod val="50000"/>
                  </a:srgbClr>
                </a:buClr>
                <a:buFont typeface="Wingdings 3" pitchFamily="18" charset="2"/>
                <a:buChar char=""/>
              </a:pPr>
              <a:r>
                <a:rPr lang="ru-RU" sz="13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привлечение поставщиков (подрядчиков, исполнителей) с необходимым уровнем квалификации для закупки технически (технологически) сложных, инновационных, высокотехнологичных товаров, работ, услуг</a:t>
              </a:r>
            </a:p>
            <a:p>
              <a:pPr marL="273050" indent="-273050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9966">
                    <a:lumMod val="50000"/>
                  </a:srgbClr>
                </a:buClr>
                <a:buFont typeface="Wingdings 3" pitchFamily="18" charset="2"/>
                <a:buChar char=""/>
              </a:pPr>
              <a:r>
                <a:rPr lang="ru-RU" sz="13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работы по сохранению объектов культурного наследия РФ, реставрации музейных предметов (коллекций), включенных в состав Музейного фонда РФ, документов Архивного фонда РФ, особо ценных и редких документов, входящих в состав библиотечных фондов и т.д.</a:t>
              </a:r>
            </a:p>
            <a:p>
              <a:pPr marL="273050" indent="-273050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9966">
                    <a:lumMod val="50000"/>
                  </a:srgbClr>
                </a:buClr>
                <a:buFont typeface="Wingdings 3" pitchFamily="18" charset="2"/>
                <a:buChar char=""/>
              </a:pPr>
              <a:endParaRPr lang="ru-RU" sz="1300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  <a:p>
              <a:pPr marL="273050" indent="-273050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9966">
                    <a:lumMod val="50000"/>
                  </a:srgbClr>
                </a:buClr>
              </a:pPr>
              <a:r>
                <a:rPr lang="ru-RU" sz="13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    Устанавливаются дополнительные требования к участникам закупок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51662" y="5145140"/>
              <a:ext cx="4138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solidFill>
                    <a:srgbClr val="67BB67">
                      <a:lumMod val="50000"/>
                    </a:srgbClr>
                  </a:solidFill>
                  <a:cs typeface="Times New Roman" panose="02020603050405020304" pitchFamily="18" charset="0"/>
                  <a:sym typeface="Wingdings 2"/>
                </a:rPr>
                <a:t></a:t>
              </a:r>
              <a:endPara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55452" y="3787200"/>
              <a:ext cx="4138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solidFill>
                    <a:srgbClr val="67BB67">
                      <a:lumMod val="50000"/>
                    </a:srgbClr>
                  </a:solidFill>
                  <a:cs typeface="Times New Roman" panose="02020603050405020304" pitchFamily="18" charset="0"/>
                  <a:sym typeface="Wingdings 2"/>
                </a:rPr>
                <a:t></a:t>
              </a:r>
              <a:endPara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1427903" y="2954930"/>
            <a:ext cx="6482993" cy="317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2425" indent="-352425" algn="ctr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339966">
                  <a:lumMod val="50000"/>
                </a:srgbClr>
              </a:buClr>
            </a:pPr>
            <a:r>
              <a:rPr 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ОСОБЕННОСТИ ДВУХЭТАПНОГО КОНКУРСА В ЭЛЕКТРОННОЙ ФОРМЕ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180000" y="3296803"/>
            <a:ext cx="8850452" cy="3420000"/>
            <a:chOff x="172680" y="3217781"/>
            <a:chExt cx="8850452" cy="3420000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80000" y="3217781"/>
              <a:ext cx="8843132" cy="342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00">
                <a:solidFill>
                  <a:prstClr val="black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80000" y="3277533"/>
              <a:ext cx="8820000" cy="33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600"/>
                </a:spcAft>
              </a:pPr>
              <a:r>
                <a:rPr lang="ru-RU" sz="13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     </a:t>
              </a: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Условия проведения двухэтапного конкурса в электронной форме:</a:t>
              </a:r>
              <a:endParaRPr lang="ru-RU" sz="1100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  <a:p>
              <a:pPr marL="273050" indent="-273050" fontAlgn="base">
                <a:spcBef>
                  <a:spcPct val="0"/>
                </a:spcBef>
                <a:buClr>
                  <a:srgbClr val="339966">
                    <a:lumMod val="50000"/>
                  </a:srgbClr>
                </a:buClr>
                <a:buFont typeface="Wingdings 3" pitchFamily="18" charset="2"/>
                <a:buChar char=""/>
              </a:pPr>
              <a:r>
                <a:rPr lang="ru-RU" sz="11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конкурс проводится для заключения:</a:t>
              </a:r>
            </a:p>
            <a:p>
              <a:pPr marL="273050" indent="-96838" fontAlgn="base">
                <a:spcBef>
                  <a:spcPct val="0"/>
                </a:spcBef>
                <a:buClr>
                  <a:srgbClr val="339966">
                    <a:lumMod val="50000"/>
                  </a:srgbClr>
                </a:buClr>
                <a:buFont typeface="Arial" pitchFamily="34" charset="0"/>
                <a:buChar char="•"/>
              </a:pPr>
              <a:r>
                <a:rPr lang="ru-RU" sz="11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контракта на проведение научных исследований, проектных работ (в том числе архитектурно-строительного проектирования), экспериментов, изысканий, на поставку инновационной и высокотехнологичной продукции;</a:t>
              </a:r>
            </a:p>
            <a:p>
              <a:pPr marL="273050" indent="-96838" fontAlgn="base">
                <a:spcBef>
                  <a:spcPct val="0"/>
                </a:spcBef>
                <a:buClr>
                  <a:srgbClr val="339966">
                    <a:lumMod val="50000"/>
                  </a:srgbClr>
                </a:buClr>
                <a:buFont typeface="Arial" pitchFamily="34" charset="0"/>
                <a:buChar char="•"/>
              </a:pPr>
              <a:r>
                <a:rPr lang="ru-RU" sz="11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энергосервисного</a:t>
              </a:r>
              <a:r>
                <a:rPr lang="ru-RU" sz="11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контракта;</a:t>
              </a:r>
            </a:p>
            <a:p>
              <a:pPr marL="273050" indent="-96838" fontAlgn="base">
                <a:spcBef>
                  <a:spcPct val="0"/>
                </a:spcBef>
                <a:buClr>
                  <a:srgbClr val="339966">
                    <a:lumMod val="50000"/>
                  </a:srgbClr>
                </a:buClr>
                <a:buFont typeface="Arial" pitchFamily="34" charset="0"/>
                <a:buChar char="•"/>
              </a:pPr>
              <a:r>
                <a:rPr lang="ru-RU" sz="11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контракта на создание произведения литературы или искусства, исполнения (как результата интеллектуальной деятельности);</a:t>
              </a:r>
            </a:p>
            <a:p>
              <a:pPr marL="273050" indent="-273050" fontAlgn="base">
                <a:spcBef>
                  <a:spcPct val="0"/>
                </a:spcBef>
                <a:spcAft>
                  <a:spcPts val="600"/>
                </a:spcAft>
                <a:buClr>
                  <a:srgbClr val="339966">
                    <a:lumMod val="50000"/>
                  </a:srgbClr>
                </a:buClr>
                <a:buFont typeface="Wingdings 3" pitchFamily="18" charset="2"/>
                <a:buChar char=""/>
              </a:pPr>
              <a:r>
                <a:rPr lang="ru-RU" sz="11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для уточнения характеристик объекта закупки необходимо провести его обсуждение с участниками закупки</a:t>
              </a: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.</a:t>
              </a:r>
            </a:p>
            <a:p>
              <a:pPr marL="273050" fontAlgn="base">
                <a:lnSpc>
                  <a:spcPts val="14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339966">
                    <a:lumMod val="50000"/>
                  </a:srgbClr>
                </a:buClr>
              </a:pP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При установлении дополнительных требований к участникам применяются положения о конкурсе с ограниченным участием в электронной форме</a:t>
              </a:r>
            </a:p>
            <a:p>
              <a:pPr marL="273050" fontAlgn="base">
                <a:lnSpc>
                  <a:spcPts val="14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339966">
                    <a:lumMod val="50000"/>
                  </a:srgbClr>
                </a:buClr>
              </a:pP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На 1 этапе участники предоставляют первоначальные заявки, содержащие предложения в отношении объекта закупки без указания предложений о цене контракта (обеспечение заявки не предоставляется). Срок проведения </a:t>
              </a:r>
              <a:b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</a:b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1 этапа не более 20 дней с даты окончания срока подачи первоначальных заявок. По итогам проведения заказчик уточняет условия закупки</a:t>
              </a:r>
            </a:p>
            <a:p>
              <a:pPr marL="273050" fontAlgn="base">
                <a:lnSpc>
                  <a:spcPts val="14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339966">
                    <a:lumMod val="50000"/>
                  </a:srgbClr>
                </a:buClr>
              </a:pP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На 2 этапе  заказчик предлагает направить окончательные предложения с учетом внесенных уточнений</a:t>
              </a:r>
            </a:p>
            <a:p>
              <a:pPr marL="273050" fontAlgn="base">
                <a:lnSpc>
                  <a:spcPts val="14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339966">
                    <a:lumMod val="50000"/>
                  </a:srgbClr>
                </a:buClr>
              </a:pP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Окончательные заявки участников подаются и рассматриваются по аналогии с открытым конкурсом в электронной форме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72680" y="4612942"/>
              <a:ext cx="4138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solidFill>
                    <a:srgbClr val="67BB67">
                      <a:lumMod val="50000"/>
                    </a:srgbClr>
                  </a:solidFill>
                  <a:cs typeface="Times New Roman" panose="02020603050405020304" pitchFamily="18" charset="0"/>
                  <a:sym typeface="Wingdings 2"/>
                </a:rPr>
                <a:t></a:t>
              </a:r>
              <a:endPara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72680" y="3226432"/>
              <a:ext cx="4138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solidFill>
                    <a:srgbClr val="67BB67">
                      <a:lumMod val="50000"/>
                    </a:srgbClr>
                  </a:solidFill>
                  <a:cs typeface="Times New Roman" panose="02020603050405020304" pitchFamily="18" charset="0"/>
                  <a:sym typeface="Wingdings 2"/>
                </a:rPr>
                <a:t></a:t>
              </a:r>
              <a:endPara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72680" y="5041937"/>
              <a:ext cx="4138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solidFill>
                    <a:srgbClr val="67BB67">
                      <a:lumMod val="50000"/>
                    </a:srgbClr>
                  </a:solidFill>
                  <a:cs typeface="Times New Roman" panose="02020603050405020304" pitchFamily="18" charset="0"/>
                  <a:sym typeface="Wingdings 2"/>
                </a:rPr>
                <a:t></a:t>
              </a:r>
              <a:endPara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72680" y="5786151"/>
              <a:ext cx="4138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solidFill>
                    <a:srgbClr val="67BB67">
                      <a:lumMod val="50000"/>
                    </a:srgbClr>
                  </a:solidFill>
                  <a:cs typeface="Times New Roman" panose="02020603050405020304" pitchFamily="18" charset="0"/>
                  <a:sym typeface="Wingdings 2"/>
                </a:rPr>
                <a:t></a:t>
              </a:r>
              <a:endPara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72680" y="6045266"/>
              <a:ext cx="4138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solidFill>
                    <a:srgbClr val="67BB67">
                      <a:lumMod val="50000"/>
                    </a:srgbClr>
                  </a:solidFill>
                  <a:cs typeface="Times New Roman" panose="02020603050405020304" pitchFamily="18" charset="0"/>
                  <a:sym typeface="Wingdings 2"/>
                </a:rPr>
                <a:t>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76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8A06EDB-5E2D-412E-8932-CC8EC7638C2F}"/>
              </a:ext>
            </a:extLst>
          </p:cNvPr>
          <p:cNvSpPr/>
          <p:nvPr/>
        </p:nvSpPr>
        <p:spPr>
          <a:xfrm>
            <a:off x="0" y="80585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14">
              <a:solidFill>
                <a:prstClr val="white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0EF7DB69-1229-4CAC-AF25-1FE842D4DE0D}"/>
              </a:ext>
            </a:extLst>
          </p:cNvPr>
          <p:cNvSpPr txBox="1">
            <a:spLocks/>
          </p:cNvSpPr>
          <p:nvPr/>
        </p:nvSpPr>
        <p:spPr bwMode="auto">
          <a:xfrm>
            <a:off x="1" y="324726"/>
            <a:ext cx="9144000" cy="5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1" rIns="91401" bIns="45701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339966"/>
                </a:solidFill>
                <a:latin typeface="Arial"/>
              </a:rPr>
              <a:t>ОСОБЕННОСТИ ЭЛЕКТРОННЫХ ПРОЦЕДУР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821651" y="2376000"/>
            <a:ext cx="5989012" cy="33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2425" indent="-352425" algn="ctr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339966">
                  <a:lumMod val="50000"/>
                </a:srgbClr>
              </a:buClr>
            </a:pPr>
            <a:r>
              <a:rPr 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ОСОБЕННОСТИ ЗАПРОСА КОТИРОВОК В ЭЛЕКТРОННОЙ ФОРМЕ</a:t>
            </a:r>
          </a:p>
        </p:txBody>
      </p:sp>
      <p:grpSp>
        <p:nvGrpSpPr>
          <p:cNvPr id="4" name="Группа 63"/>
          <p:cNvGrpSpPr/>
          <p:nvPr/>
        </p:nvGrpSpPr>
        <p:grpSpPr>
          <a:xfrm>
            <a:off x="180000" y="2628000"/>
            <a:ext cx="8861741" cy="2101337"/>
            <a:chOff x="161391" y="3217781"/>
            <a:chExt cx="8861741" cy="2101337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80000" y="3217781"/>
              <a:ext cx="8843132" cy="20907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00">
                <a:solidFill>
                  <a:prstClr val="black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80000" y="3277533"/>
              <a:ext cx="8820000" cy="2041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600"/>
                </a:spcAft>
              </a:pPr>
              <a:r>
                <a:rPr lang="ru-RU" sz="13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     </a:t>
              </a: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Условие проведения запроса котировок в электронной форме - НМЦК не более 500 тыс. рублей, а годовой объем закупок  путем проведения запроса котировок в электронной форме – не более 10 % СГОЗ и не более 100 </a:t>
              </a:r>
              <a:r>
                <a:rPr lang="ru-RU" sz="12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млн</a:t>
              </a: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рублей</a:t>
              </a:r>
              <a:endParaRPr lang="ru-RU" sz="1100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  <a:p>
              <a:pPr marL="273050" fontAlgn="base">
                <a:lnSpc>
                  <a:spcPts val="14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339966">
                    <a:lumMod val="50000"/>
                  </a:srgbClr>
                </a:buClr>
              </a:pP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Извещение размещается в ЕИС – не позднее чем за 5 раб. дней до даты срока окончания подачи заявок. </a:t>
              </a:r>
              <a:b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</a:b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Изменения в извещение могут быть внесены не позднее чем за 2 раб. дня до окончания указанного срока, </a:t>
              </a:r>
              <a:b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</a:b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при этом срок подачи заявок продлевается так, чтобы на подачу заявок было не менее 5 рабочих дней.</a:t>
              </a:r>
            </a:p>
            <a:p>
              <a:pPr marL="273050" fontAlgn="base">
                <a:lnSpc>
                  <a:spcPts val="14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339966">
                    <a:lumMod val="50000"/>
                  </a:srgbClr>
                </a:buClr>
              </a:pP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Заявка состоит из предложения участника о товаре, работе, услуге и предлагаемой цене контракта</a:t>
              </a:r>
            </a:p>
            <a:p>
              <a:pPr marL="273050" fontAlgn="base">
                <a:lnSpc>
                  <a:spcPts val="14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339966">
                    <a:lumMod val="50000"/>
                  </a:srgbClr>
                </a:buClr>
              </a:pP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Заявки участников рассматриваются в течение 1 раб. дня, следующего после даты окончания срока подачи заявок</a:t>
              </a:r>
            </a:p>
            <a:p>
              <a:pPr marL="273050" fontAlgn="base">
                <a:lnSpc>
                  <a:spcPts val="14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339966">
                    <a:lumMod val="50000"/>
                  </a:srgbClr>
                </a:buClr>
              </a:pP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В 2018 году годовой объем закупок путем проведения запроса котировок и (или) запроса котировок в электронной форме, не должен в совокупности превышать 10% СГОЗ и не должен составлять более чем 100 </a:t>
              </a:r>
              <a:r>
                <a:rPr lang="ru-RU" sz="12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млн</a:t>
              </a: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рублей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61391" y="3687252"/>
              <a:ext cx="4138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solidFill>
                    <a:srgbClr val="67BB67">
                      <a:lumMod val="50000"/>
                    </a:srgbClr>
                  </a:solidFill>
                  <a:cs typeface="Times New Roman" panose="02020603050405020304" pitchFamily="18" charset="0"/>
                  <a:sym typeface="Wingdings 2"/>
                </a:rPr>
                <a:t></a:t>
              </a:r>
              <a:endPara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61391" y="3226432"/>
              <a:ext cx="4138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solidFill>
                    <a:srgbClr val="67BB67">
                      <a:lumMod val="50000"/>
                    </a:srgbClr>
                  </a:solidFill>
                  <a:cs typeface="Times New Roman" panose="02020603050405020304" pitchFamily="18" charset="0"/>
                  <a:sym typeface="Wingdings 2"/>
                </a:rPr>
                <a:t></a:t>
              </a:r>
              <a:endPara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61391" y="4274294"/>
              <a:ext cx="4138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solidFill>
                    <a:srgbClr val="67BB67">
                      <a:lumMod val="50000"/>
                    </a:srgbClr>
                  </a:solidFill>
                  <a:cs typeface="Times New Roman" panose="02020603050405020304" pitchFamily="18" charset="0"/>
                  <a:sym typeface="Wingdings 2"/>
                </a:rPr>
                <a:t></a:t>
              </a:r>
              <a:endPara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61391" y="4566952"/>
              <a:ext cx="4138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solidFill>
                    <a:srgbClr val="67BB67">
                      <a:lumMod val="50000"/>
                    </a:srgbClr>
                  </a:solidFill>
                  <a:cs typeface="Times New Roman" panose="02020603050405020304" pitchFamily="18" charset="0"/>
                  <a:sym typeface="Wingdings 2"/>
                </a:rPr>
                <a:t></a:t>
              </a:r>
              <a:endPara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61391" y="4837355"/>
              <a:ext cx="4138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solidFill>
                    <a:srgbClr val="67BB67">
                      <a:lumMod val="50000"/>
                    </a:srgbClr>
                  </a:solidFill>
                  <a:cs typeface="Times New Roman" panose="02020603050405020304" pitchFamily="18" charset="0"/>
                  <a:sym typeface="Wingdings 2"/>
                </a:rPr>
                <a:t></a:t>
              </a: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1564117" y="792000"/>
            <a:ext cx="6126101" cy="33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2425" indent="-352425" algn="ctr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339966">
                  <a:lumMod val="50000"/>
                </a:srgbClr>
              </a:buClr>
            </a:pPr>
            <a:r>
              <a:rPr 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ОСОБЕННОСТИ ЭЛЕКТРОННОГО АУКЦИОНА С 1 ИЮЛЯ 2018 ГОДА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168711" y="1026000"/>
            <a:ext cx="8864815" cy="1405291"/>
            <a:chOff x="168711" y="1080101"/>
            <a:chExt cx="8864815" cy="1405291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89776" y="1139376"/>
              <a:ext cx="8843132" cy="13192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00">
                <a:solidFill>
                  <a:prstClr val="black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13526" y="1130889"/>
              <a:ext cx="8820000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3050" indent="-1588" fontAlgn="base">
                <a:spcBef>
                  <a:spcPct val="0"/>
                </a:spcBef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Первая часть заявки на участие содержит только согласие на участие. Конкретные показатели указываются только в отношении товара, который не является объектом закупки, а предполагается использовать при поставке товаров, выполнении работ, оказании услуг</a:t>
              </a:r>
            </a:p>
            <a:p>
              <a:pPr marL="273050" indent="-1588" fontAlgn="base">
                <a:lnSpc>
                  <a:spcPts val="14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339966">
                    <a:lumMod val="50000"/>
                  </a:srgbClr>
                </a:buClr>
              </a:pP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Срок рассмотрения первых частей заявок если НМЦК ≤  3 </a:t>
              </a:r>
              <a:r>
                <a:rPr lang="ru-RU" sz="12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млн</a:t>
              </a: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рублей  - 1 раб. день с даты окончания срока подачи заявок, в иных случаях – 7 дней</a:t>
              </a:r>
            </a:p>
            <a:p>
              <a:pPr marL="273050" indent="-1588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9966">
                    <a:lumMod val="50000"/>
                  </a:srgbClr>
                </a:buClr>
              </a:pP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Шаг аукциона – не может быть менее 100 рублей</a:t>
              </a:r>
              <a:endParaRPr lang="ru-RU" sz="1100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80000" y="1715552"/>
              <a:ext cx="4138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solidFill>
                    <a:srgbClr val="67BB67">
                      <a:lumMod val="50000"/>
                    </a:srgbClr>
                  </a:solidFill>
                  <a:cs typeface="Times New Roman" panose="02020603050405020304" pitchFamily="18" charset="0"/>
                  <a:sym typeface="Wingdings 2"/>
                </a:rPr>
                <a:t></a:t>
              </a:r>
              <a:endPara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80000" y="1080101"/>
              <a:ext cx="4138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solidFill>
                    <a:srgbClr val="67BB67">
                      <a:lumMod val="50000"/>
                    </a:srgbClr>
                  </a:solidFill>
                  <a:cs typeface="Times New Roman" panose="02020603050405020304" pitchFamily="18" charset="0"/>
                  <a:sym typeface="Wingdings 2"/>
                </a:rPr>
                <a:t></a:t>
              </a:r>
              <a:endPara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68711" y="2085282"/>
              <a:ext cx="4138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solidFill>
                    <a:srgbClr val="67BB67">
                      <a:lumMod val="50000"/>
                    </a:srgbClr>
                  </a:solidFill>
                  <a:cs typeface="Times New Roman" panose="02020603050405020304" pitchFamily="18" charset="0"/>
                  <a:sym typeface="Wingdings 2"/>
                </a:rPr>
                <a:t></a:t>
              </a:r>
              <a:endPara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406204" y="4708356"/>
            <a:ext cx="6354175" cy="317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2425" indent="-352425" algn="ctr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339966">
                  <a:lumMod val="50000"/>
                </a:srgbClr>
              </a:buClr>
            </a:pPr>
            <a:r>
              <a:rPr 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ОСОБЕННОСТИ ЗАПРОСА ПРЕДЛОЖЕНИЙ В ЭЛЕКТРОННОЙ ФОРМЕ</a:t>
            </a:r>
          </a:p>
        </p:txBody>
      </p:sp>
      <p:grpSp>
        <p:nvGrpSpPr>
          <p:cNvPr id="55" name="Группа 54"/>
          <p:cNvGrpSpPr/>
          <p:nvPr/>
        </p:nvGrpSpPr>
        <p:grpSpPr>
          <a:xfrm>
            <a:off x="191289" y="4931495"/>
            <a:ext cx="8850452" cy="1775443"/>
            <a:chOff x="191289" y="4931495"/>
            <a:chExt cx="8850452" cy="1775443"/>
          </a:xfrm>
        </p:grpSpPr>
        <p:grpSp>
          <p:nvGrpSpPr>
            <p:cNvPr id="26" name="Группа 63"/>
            <p:cNvGrpSpPr/>
            <p:nvPr/>
          </p:nvGrpSpPr>
          <p:grpSpPr>
            <a:xfrm>
              <a:off x="191289" y="4931495"/>
              <a:ext cx="8850452" cy="1775443"/>
              <a:chOff x="172680" y="3181276"/>
              <a:chExt cx="8850452" cy="1775443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180000" y="3217781"/>
                <a:ext cx="8843132" cy="1728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3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180000" y="3217781"/>
                <a:ext cx="8820000" cy="1738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3050" fontAlgn="base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ru-RU" sz="13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Проводится в определенных случаях (повторные процедуры, подготовка к олимпийским играм, закупка после расторжения контракта на неисполненную часть обязательств, лекарства по медицинским показаниям и т.д.)</a:t>
                </a:r>
              </a:p>
              <a:p>
                <a:pPr marL="273050" fontAlgn="base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ru-RU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Извещение размещается в ЕИС – не позднее чем за 5 раб. дней до даты срока окончания подачи заявок. </a:t>
                </a:r>
                <a:br>
                  <a:rPr lang="ru-RU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</a:br>
                <a:r>
                  <a:rPr lang="ru-RU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Одновременно направляются приглашения поставщикам, с которыми ранее заключались аналогичные контракты. Заказчик не вправе отменять процедуру или изменять условия с момента размещения извещения.</a:t>
                </a:r>
              </a:p>
              <a:p>
                <a:pPr marL="273050" fontAlgn="base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ru-RU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Заявка участника содержит всю информацию и документы об участнике, товаре (работе, услуге, квалификации, цене и проч. После рассмотрения заявок заказчиками участники вправе подать окончательные предложения, не ухудшающие ранее заявленные условия </a:t>
                </a: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183969" y="3608230"/>
                <a:ext cx="4138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000" dirty="0">
                    <a:solidFill>
                      <a:srgbClr val="67BB67">
                        <a:lumMod val="50000"/>
                      </a:srgbClr>
                    </a:solidFill>
                    <a:cs typeface="Times New Roman" panose="02020603050405020304" pitchFamily="18" charset="0"/>
                    <a:sym typeface="Wingdings 2"/>
                  </a:rPr>
                  <a:t></a:t>
                </a:r>
                <a:endParaRPr lang="ru-RU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172680" y="3181276"/>
                <a:ext cx="4138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000" dirty="0">
                    <a:solidFill>
                      <a:srgbClr val="67BB67">
                        <a:lumMod val="50000"/>
                      </a:srgbClr>
                    </a:solidFill>
                    <a:cs typeface="Times New Roman" panose="02020603050405020304" pitchFamily="18" charset="0"/>
                    <a:sym typeface="Wingdings 2"/>
                  </a:rPr>
                  <a:t></a:t>
                </a:r>
                <a:endPara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Прямоугольник 53"/>
            <p:cNvSpPr/>
            <p:nvPr/>
          </p:nvSpPr>
          <p:spPr>
            <a:xfrm>
              <a:off x="196934" y="5981802"/>
              <a:ext cx="4138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solidFill>
                    <a:srgbClr val="67BB67">
                      <a:lumMod val="50000"/>
                    </a:srgbClr>
                  </a:solidFill>
                  <a:cs typeface="Times New Roman" panose="02020603050405020304" pitchFamily="18" charset="0"/>
                  <a:sym typeface="Wingdings 2"/>
                </a:rPr>
                <a:t></a:t>
              </a:r>
              <a:endPara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905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973" y="836712"/>
            <a:ext cx="820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ЭЛЕКТРОНИЗАЦИЯ ЗАКУПОК</a:t>
            </a: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448" y="5772508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54973" y="1484784"/>
            <a:ext cx="8203686" cy="23899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000" b="1" dirty="0" smtClean="0">
              <a:solidFill>
                <a:srgbClr val="C00000"/>
              </a:solidFill>
              <a:latin typeface="Verdana" pitchFamily="34" charset="0"/>
              <a:cs typeface="Arial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2018 ГОД ОЗНАМЕНОВАЛСЯ </a:t>
            </a:r>
            <a:r>
              <a:rPr lang="ru-RU" sz="2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МАСШТАБНЫМИ ПОПРАВКАМИ</a:t>
            </a:r>
            <a:br>
              <a:rPr lang="ru-RU" sz="2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 ЗАКОНОДАТЕЛЬСТВО О ЗАКУПКАХ</a:t>
            </a:r>
          </a:p>
          <a:p>
            <a:pPr algn="just">
              <a:defRPr/>
            </a:pPr>
            <a:endParaRPr lang="ru-RU" sz="1400" b="1" dirty="0" smtClean="0">
              <a:solidFill>
                <a:prstClr val="black"/>
              </a:solidFill>
              <a:latin typeface="Verdana" pitchFamily="34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РЕПЕРНАЯ ТОЧКА </a:t>
            </a:r>
            <a:r>
              <a:rPr lang="ru-RU" sz="2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– ПЕРЕВОД</a:t>
            </a:r>
            <a:br>
              <a:rPr lang="ru-RU" sz="2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 1 ИЮЛЯ  2018 </a:t>
            </a:r>
            <a:r>
              <a:rPr lang="ru-RU" sz="2400" b="1" dirty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ВСЕХ</a:t>
            </a:r>
            <a:r>
              <a:rPr lang="ru-RU" sz="2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ЗАКУПОК</a:t>
            </a:r>
            <a:br>
              <a:rPr lang="ru-RU" sz="2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 ЭЛЕКТРОННУЮ ФОРМУ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51645" y="4537930"/>
            <a:ext cx="3744416" cy="1236409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 defTabSz="914400" eaLnBrk="1" latinLnBrk="0" hangingPunct="1">
              <a:buNone/>
              <a:defRPr sz="1400" b="1">
                <a:solidFill>
                  <a:srgbClr val="C00000"/>
                </a:solidFill>
                <a:latin typeface="Verdana" pitchFamily="34" charset="0"/>
                <a:ea typeface="+mj-ea"/>
                <a:cs typeface="Arial" charset="0"/>
              </a:defRPr>
            </a:lvl1pPr>
          </a:lstStyle>
          <a:p>
            <a:pPr>
              <a:lnSpc>
                <a:spcPct val="114000"/>
              </a:lnSpc>
              <a:buClr>
                <a:srgbClr val="1F497D">
                  <a:lumMod val="60000"/>
                  <a:lumOff val="40000"/>
                </a:srgbClr>
              </a:buClr>
              <a:buSzPct val="200000"/>
            </a:pPr>
            <a:r>
              <a:rPr lang="ru-RU" dirty="0" smtClean="0">
                <a:solidFill>
                  <a:prstClr val="black"/>
                </a:solidFill>
              </a:rPr>
              <a:t>Способствует реализации международных обязательств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с Евразийским экономическим союзом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8601" y="4537930"/>
            <a:ext cx="4001414" cy="1236409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4000"/>
              </a:lnSpc>
              <a:buClr>
                <a:srgbClr val="1F497D">
                  <a:lumMod val="60000"/>
                  <a:lumOff val="40000"/>
                </a:srgbClr>
              </a:buClr>
              <a:buSzPct val="200000"/>
            </a:pPr>
            <a:endParaRPr lang="ru-RU" sz="1400" b="1" dirty="0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>
              <a:lnSpc>
                <a:spcPct val="114000"/>
              </a:lnSpc>
              <a:buClr>
                <a:srgbClr val="1F497D">
                  <a:lumMod val="60000"/>
                  <a:lumOff val="40000"/>
                </a:srgbClr>
              </a:buClr>
              <a:buSzPct val="200000"/>
            </a:pPr>
            <a:endParaRPr lang="ru-RU" sz="1400" b="1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ctr">
              <a:lnSpc>
                <a:spcPct val="114000"/>
              </a:lnSpc>
              <a:buClr>
                <a:srgbClr val="1F497D">
                  <a:lumMod val="60000"/>
                  <a:lumOff val="40000"/>
                </a:srgbClr>
              </a:buClr>
              <a:buSzPct val="200000"/>
            </a:pP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Создает атмосферу 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стабильности</a:t>
            </a:r>
            <a:br>
              <a:rPr lang="ru-RU" sz="14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</a:b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и </a:t>
            </a: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предсказуемости</a:t>
            </a:r>
            <a:br>
              <a:rPr lang="ru-RU" sz="1400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для 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предпринимательства</a:t>
            </a:r>
          </a:p>
          <a:p>
            <a:pPr marL="285750" indent="-285750">
              <a:lnSpc>
                <a:spcPct val="114000"/>
              </a:lnSpc>
              <a:buClr>
                <a:srgbClr val="1F497D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endParaRPr lang="ru-RU" sz="1400" b="1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ctr"/>
            <a:endParaRPr lang="ru-RU" sz="1400" b="1" dirty="0">
              <a:solidFill>
                <a:srgbClr val="C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4241540" y="4888550"/>
            <a:ext cx="453542" cy="554776"/>
          </a:xfrm>
          <a:prstGeom prst="downArrow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600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/>
            <a:fld id="{5F91366C-C707-45FC-9663-1DE7BB98C4B2}" type="slidenum">
              <a:rPr lang="ru-RU" smtClean="0">
                <a:solidFill>
                  <a:prstClr val="black"/>
                </a:solidFill>
              </a:rPr>
              <a:pPr algn="r"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99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8A06EDB-5E2D-412E-8932-CC8EC7638C2F}"/>
              </a:ext>
            </a:extLst>
          </p:cNvPr>
          <p:cNvSpPr/>
          <p:nvPr/>
        </p:nvSpPr>
        <p:spPr>
          <a:xfrm>
            <a:off x="0" y="80585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14">
              <a:solidFill>
                <a:prstClr val="white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0EF7DB69-1229-4CAC-AF25-1FE842D4DE0D}"/>
              </a:ext>
            </a:extLst>
          </p:cNvPr>
          <p:cNvSpPr txBox="1">
            <a:spLocks/>
          </p:cNvSpPr>
          <p:nvPr/>
        </p:nvSpPr>
        <p:spPr bwMode="auto">
          <a:xfrm>
            <a:off x="1" y="324726"/>
            <a:ext cx="9144000" cy="5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1" rIns="91401" bIns="45701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000" b="1" spc="-60" dirty="0" smtClean="0">
                <a:solidFill>
                  <a:srgbClr val="339966"/>
                </a:solidFill>
                <a:latin typeface="Arial"/>
              </a:rPr>
              <a:t>ЗАКЛЮЧЕНИЕ КОНТРАКТА ПО ИТОГАМ ЭЛЕКТРОННЫХ ПРОЦЕДУР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0000" y="1116000"/>
            <a:ext cx="8820000" cy="496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880" y="1187531"/>
            <a:ext cx="8799615" cy="4549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fontAlgn="base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buClr>
                <a:srgbClr val="339966">
                  <a:lumMod val="50000"/>
                </a:srgbClr>
              </a:buClr>
            </a:pPr>
            <a:r>
              <a:rPr lang="ru-RU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ОСОБЕННОСТИ ЗАКЛЮЧЕНИЯ КОНТРАКТА ПО ИТОГАМ ПРОВЕДЕНИЯ ЭЛЕКТРОННЫХ ПРОЦЕДУР</a:t>
            </a:r>
          </a:p>
          <a:p>
            <a:pPr marL="273050" indent="-273050" fontAlgn="base">
              <a:spcBef>
                <a:spcPts val="600"/>
              </a:spcBef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Единый порядок заключения контракта по итогам электронных процедур</a:t>
            </a:r>
          </a:p>
          <a:p>
            <a:pPr marL="273050" indent="-273050" fontAlgn="base">
              <a:spcBef>
                <a:spcPts val="600"/>
              </a:spcBef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Протокол разногласий может быть размещен только 1 раз. У победителя есть 5 дней после размещения заказчиком проекта контракта в ЕИС и на электронной площадке, чтобы подписать его и приложить обеспечение (если такое условие было установлено) либо направить протокол разногласий</a:t>
            </a:r>
          </a:p>
          <a:p>
            <a:pPr marL="273050" indent="-273050" fontAlgn="base">
              <a:spcBef>
                <a:spcPts val="600"/>
              </a:spcBef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У заказчика на рассмотрение протокола разногласий 3 раб. дня. По итогам рассмотрения проект контракта дорабатывается или размещается без изменений с приложением документа с указанием причин отказа принять замечания. </a:t>
            </a:r>
          </a:p>
          <a:p>
            <a:pPr marL="273050" indent="-273050" fontAlgn="base">
              <a:spcBef>
                <a:spcPts val="600"/>
              </a:spcBef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У победителя на подписание проекта контракта после рассмотрения протокола разногласий – 3 раб. дня.</a:t>
            </a:r>
          </a:p>
          <a:p>
            <a:pPr marL="273050" indent="-273050" fontAlgn="base">
              <a:spcBef>
                <a:spcPts val="600"/>
              </a:spcBef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Контракт может быть заключен не ранее чем через 10 дней с даты размещения в ЕИС итоговых протоколов, а в случае проведения запроса котировок в электронной форме или запроса предложений в электронной форме не ранее чем через 7 дней с даты размещения в ЕИС итоговых протоколов.</a:t>
            </a:r>
          </a:p>
          <a:p>
            <a:pPr marL="273050" indent="-273050" fontAlgn="base">
              <a:spcBef>
                <a:spcPts val="600"/>
              </a:spcBef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Если победитель процедуры признан уклонившимся – заказчик вправе заключить контракт со участником, которому был присвоен 2 номер. Такой участник признается победителем и ему в течение 5 дней с даты с даты признания победителя уклонившимся направляется проект контракта.</a:t>
            </a:r>
          </a:p>
          <a:p>
            <a:pPr marL="273050" indent="-273050" fontAlgn="base">
              <a:spcBef>
                <a:spcPts val="600"/>
              </a:spcBef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Если в течение 5 дней «новый» победитель не подписал контракт и не приложил обеспечение к нему – он признается отказавшимся от заключения контракта.</a:t>
            </a:r>
          </a:p>
        </p:txBody>
      </p:sp>
    </p:spTree>
    <p:extLst>
      <p:ext uri="{BB962C8B-B14F-4D97-AF65-F5344CB8AC3E}">
        <p14:creationId xmlns:p14="http://schemas.microsoft.com/office/powerpoint/2010/main" val="4034460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8A06EDB-5E2D-412E-8932-CC8EC7638C2F}"/>
              </a:ext>
            </a:extLst>
          </p:cNvPr>
          <p:cNvSpPr/>
          <p:nvPr/>
        </p:nvSpPr>
        <p:spPr>
          <a:xfrm>
            <a:off x="0" y="80585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14">
              <a:solidFill>
                <a:prstClr val="white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0EF7DB69-1229-4CAC-AF25-1FE842D4DE0D}"/>
              </a:ext>
            </a:extLst>
          </p:cNvPr>
          <p:cNvSpPr txBox="1">
            <a:spLocks/>
          </p:cNvSpPr>
          <p:nvPr/>
        </p:nvSpPr>
        <p:spPr bwMode="auto">
          <a:xfrm>
            <a:off x="1" y="324726"/>
            <a:ext cx="9144000" cy="5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1" rIns="91401" bIns="45701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339966"/>
                </a:solidFill>
                <a:latin typeface="Arial"/>
              </a:rPr>
              <a:t>НАИБОЛЕЕ ВАЖНЫЕ НОВОВВЕДЕНИЯ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000" y="1116000"/>
            <a:ext cx="8820000" cy="540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880" y="1187531"/>
            <a:ext cx="8799615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fontAlgn="base">
              <a:spcBef>
                <a:spcPts val="600"/>
              </a:spcBef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300" dirty="0">
                <a:solidFill>
                  <a:srgbClr val="800000"/>
                </a:solidFill>
                <a:cs typeface="Times New Roman" panose="02020603050405020304" pitchFamily="18" charset="0"/>
              </a:rPr>
              <a:t>С 01.07.2018 г. </a:t>
            </a: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ДЛЯ РАБОТЫ В ЕИС И ОРГАНИЗАЦИИ ЭЛЕКТРОННОГО ДОКУМЕНТООБОРОТА В КОНТРАКТНОЙ СИСТЕМЕ ПОТРЕБУЕТСЯ </a:t>
            </a:r>
            <a:r>
              <a:rPr lang="ru-RU" sz="1300" dirty="0">
                <a:solidFill>
                  <a:srgbClr val="800000"/>
                </a:solidFill>
                <a:cs typeface="Times New Roman" panose="02020603050405020304" pitchFamily="18" charset="0"/>
              </a:rPr>
              <a:t>УСИЛЕННАЯ КВАЛИФИЦИРОВАННАЯ ЭЛЕКТРОННАЯ ПОДПИСЬ</a:t>
            </a:r>
          </a:p>
          <a:p>
            <a:pPr marL="273050" indent="-273050" fontAlgn="base">
              <a:spcBef>
                <a:spcPts val="600"/>
              </a:spcBef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ИЗМ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ЕНЯЕТСЯ ПОРЯДОК АККРЕДИТАЦИИ НА ЭЛЕКТРОННОЙ ПЛОЩАДКЕ – </a:t>
            </a:r>
            <a:r>
              <a:rPr lang="ru-RU" sz="1300" dirty="0">
                <a:solidFill>
                  <a:srgbClr val="800000"/>
                </a:solidFill>
                <a:cs typeface="Times New Roman" panose="02020603050405020304" pitchFamily="18" charset="0"/>
              </a:rPr>
              <a:t>С 01.01.2019 г. 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УЧАСТНИКИ ЗАКУПОК БУДУТ ОБЯЗАНЫ ПРОЙТИ РЕГИСТРАЦИЮ В ЕИС С ПОСЛЕДУЮЩЕЙ АККРЕДИТАЦИЕЙ В ТЕЧЕНИЕ 1 РАБ. ДНЯ НА ВСЕХ ЭЛЕКТРОННЫХ ПЛОЩАДКАХ, НА КОТОРЫХ ПРОВОДЯТСЯ ПРОЦЕДУРЫ ПО 44-ФЗ. РЕГИСТРАЦИЯ И АККРЕДИТАЦИЯ ОСУЩЕСТВЛЯЮТСЯ СРОКОМ НА 3 ГОДА.</a:t>
            </a:r>
          </a:p>
          <a:p>
            <a:pPr marL="273050" indent="-273050" fontAlgn="base">
              <a:spcBef>
                <a:spcPts val="600"/>
              </a:spcBef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В ЕИС С 01.01.2019 г. БУДЕТ ВЕСТИСЬ ЕДИНЫЙ РЕЕСТР УЧАСТНИКОВ ЗАКУПОК</a:t>
            </a:r>
          </a:p>
          <a:p>
            <a:pPr marL="273050" indent="-273050" fontAlgn="base">
              <a:spcBef>
                <a:spcPts val="600"/>
              </a:spcBef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ДЛЯ МОНИТОРИНГА И ФИКСАЦИИ В РЕЖИМЕ РЕАЛЬНОГО ВРЕМЕНИ, ДЕЙСТВИЙ, БЕЗДЕЙСТВИЯ УЧАСТНИКОВ КОНТРАКТНОЙ СИСТЕМЫ В СФЕРЕ ЗАКУПОК В ЕИС, НА ЭЛЕКТРОННОЙ ПЛОЩАДКЕ, А ТАКЖЕ ХРАНЕНИИ ТАКОЙ ИНФОРМАЦИИ СОЗДАЕТСЯ ГОСУДАРСТВЕННАЯ ИНФОРМАЦИОННАЯ СИСТЕМА («Независимый регистратор»)</a:t>
            </a:r>
          </a:p>
          <a:p>
            <a:pPr marL="273050" indent="-273050" fontAlgn="base">
              <a:spcBef>
                <a:spcPts val="600"/>
              </a:spcBef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ПРАВИТЕЛЬСТВОМ РФ БУДУТ УСТАНОВЛЕНЫ ЕДИНЫЕ И ДОПОЛНИТЕЛЬНЫЕ ТРЕБОВАНИЯ К ЭЛЕКТРОННЫМ ПЛОЩАДКАМ, В ТОМ ЧИСЛЕ К:</a:t>
            </a:r>
          </a:p>
          <a:p>
            <a:pPr marL="273050" indent="-95250" fontAlgn="base">
              <a:buClr>
                <a:srgbClr val="339966">
                  <a:lumMod val="50000"/>
                </a:srgbClr>
              </a:buClr>
              <a:buFont typeface="Arial" pitchFamily="34" charset="0"/>
              <a:buChar char="•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уставному капиталу;</a:t>
            </a:r>
          </a:p>
          <a:p>
            <a:pPr marL="273050" indent="-95250" fontAlgn="base">
              <a:buClr>
                <a:srgbClr val="339966">
                  <a:lumMod val="50000"/>
                </a:srgbClr>
              </a:buClr>
              <a:buFont typeface="Arial" pitchFamily="34" charset="0"/>
              <a:buChar char="•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раскрытию информации;</a:t>
            </a:r>
          </a:p>
          <a:p>
            <a:pPr marL="273050" indent="-95250" fontAlgn="base">
              <a:buClr>
                <a:srgbClr val="339966">
                  <a:lumMod val="50000"/>
                </a:srgbClr>
              </a:buClr>
              <a:buFont typeface="Arial" pitchFamily="34" charset="0"/>
              <a:buChar char="•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взаимодействию с государственными информационными системами;</a:t>
            </a:r>
          </a:p>
          <a:p>
            <a:pPr marL="273050" indent="-95250" fontAlgn="base">
              <a:buClr>
                <a:srgbClr val="339966">
                  <a:lumMod val="50000"/>
                </a:srgbClr>
              </a:buClr>
              <a:buFont typeface="Arial" pitchFamily="34" charset="0"/>
              <a:buChar char="•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технические требования к программно-аппаратным средствам;</a:t>
            </a:r>
          </a:p>
          <a:p>
            <a:pPr marL="273050" indent="-95250" fontAlgn="base">
              <a:buClr>
                <a:srgbClr val="339966">
                  <a:lumMod val="50000"/>
                </a:srgbClr>
              </a:buClr>
              <a:buFont typeface="Arial" pitchFamily="34" charset="0"/>
              <a:buChar char="•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требования к соглашению о функционировании;</a:t>
            </a:r>
          </a:p>
          <a:p>
            <a:pPr marL="273050" indent="-95250" fontAlgn="base">
              <a:buClr>
                <a:srgbClr val="339966">
                  <a:lumMod val="50000"/>
                </a:srgbClr>
              </a:buClr>
              <a:buFont typeface="Arial" pitchFamily="34" charset="0"/>
              <a:buChar char="•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сохранности информации и информационной безопасности;</a:t>
            </a:r>
          </a:p>
          <a:p>
            <a:pPr marL="273050" indent="-95250" fontAlgn="base">
              <a:buClr>
                <a:srgbClr val="339966">
                  <a:lumMod val="50000"/>
                </a:srgbClr>
              </a:buClr>
              <a:buFont typeface="Arial" pitchFamily="34" charset="0"/>
              <a:buChar char="•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проведению электронных процедур;</a:t>
            </a:r>
          </a:p>
          <a:p>
            <a:pPr marL="273050" indent="-95250" fontAlgn="base">
              <a:buClr>
                <a:srgbClr val="339966">
                  <a:lumMod val="50000"/>
                </a:srgbClr>
              </a:buClr>
              <a:buFont typeface="Arial" pitchFamily="34" charset="0"/>
              <a:buChar char="•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порядку взаимодействия с контрольными органами в сфере закупок</a:t>
            </a:r>
            <a:endParaRPr lang="ru-RU" sz="13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39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8A06EDB-5E2D-412E-8932-CC8EC7638C2F}"/>
              </a:ext>
            </a:extLst>
          </p:cNvPr>
          <p:cNvSpPr/>
          <p:nvPr/>
        </p:nvSpPr>
        <p:spPr>
          <a:xfrm>
            <a:off x="0" y="80585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14">
              <a:solidFill>
                <a:prstClr val="white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0EF7DB69-1229-4CAC-AF25-1FE842D4DE0D}"/>
              </a:ext>
            </a:extLst>
          </p:cNvPr>
          <p:cNvSpPr txBox="1">
            <a:spLocks/>
          </p:cNvSpPr>
          <p:nvPr/>
        </p:nvSpPr>
        <p:spPr bwMode="auto">
          <a:xfrm>
            <a:off x="1" y="324726"/>
            <a:ext cx="9144000" cy="5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1" rIns="91401" bIns="45701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339966"/>
                </a:solidFill>
                <a:latin typeface="Arial"/>
              </a:rPr>
              <a:t>НАИБОЛЕЕ ВАЖНЫЕ НОВОВВЕДЕНИЯ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000" y="935999"/>
            <a:ext cx="8820000" cy="56904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880" y="936000"/>
            <a:ext cx="879961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fontAlgn="base">
              <a:spcBef>
                <a:spcPts val="600"/>
              </a:spcBef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200" dirty="0">
                <a:solidFill>
                  <a:srgbClr val="800000"/>
                </a:solidFill>
                <a:cs typeface="Times New Roman" panose="02020603050405020304" pitchFamily="18" charset="0"/>
              </a:rPr>
              <a:t>С 01.07.2018 г. </a:t>
            </a: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ЗАКАЗЧИК ОБЯЗАН УСТАНАВЛИВАТЬ ОБЕСПЕЧЕНИЕ ЗАЯВОК В ПРОЦЕДУРАХ, НМЦК КОТОРЫХ ПРЕВЫШАЕТ 5 МЛН РУБЛЕЙ.</a:t>
            </a:r>
          </a:p>
          <a:p>
            <a:pPr marL="273050" indent="-273050" fontAlgn="base">
              <a:spcBef>
                <a:spcPts val="600"/>
              </a:spcBef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РАЗМЕР ОБЕСПЕЧЕНИЯ ЗАЯВКИ НА УЧАСТИЕ В КОНКУРСЕ ИЛИ АУКЦИОНЕ ДОЛЖЕН СОСТАВЛЯТЬ: </a:t>
            </a:r>
          </a:p>
          <a:p>
            <a:pPr marL="273050" indent="-95250" fontAlgn="base">
              <a:buClr>
                <a:srgbClr val="339966">
                  <a:lumMod val="50000"/>
                </a:srgbClr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от 0,5% до 1% НМЦК, если НМЦК от 5 до 20 </a:t>
            </a:r>
            <a:r>
              <a:rPr lang="ru-RU" sz="12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млн</a:t>
            </a: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 рублей; </a:t>
            </a:r>
          </a:p>
          <a:p>
            <a:pPr marL="273050" indent="-95250" fontAlgn="base">
              <a:buClr>
                <a:srgbClr val="339966">
                  <a:lumMod val="50000"/>
                </a:srgbClr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от 0,5% до 5% НМЦК, если НМЦК более 20 </a:t>
            </a:r>
            <a:r>
              <a:rPr lang="ru-RU" sz="12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млн</a:t>
            </a: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 рублей</a:t>
            </a:r>
          </a:p>
          <a:p>
            <a:pPr marL="273050" indent="-273050" fontAlgn="base">
              <a:spcBef>
                <a:spcPts val="600"/>
              </a:spcBef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ЕСЛИ ЗАКУПКА У ОРГАНИЗАЦИЙ ИНВАЛИДОВ ИЛИ СРЕДИ УИС – ОБЕСПЕЧЕНИЕ ЗАЯВКИ НЕ БОЛЕЕ 2% НМЦК, ЕСЛИ ЗАКУПКА У СМП, СОНКО - ОБЕСПЕЧЕНИЕ ЗАЯВКИ НЕ БОЛЕЕ 1%  НМЦК (ранее было 2 %)</a:t>
            </a:r>
          </a:p>
          <a:p>
            <a:pPr marL="273050" indent="-273050" fontAlgn="base">
              <a:spcBef>
                <a:spcPts val="600"/>
              </a:spcBef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С 01.07.2018 г. МЕНЯЕТСЯ ПОРЯДОК ВНЕСЕНИЯ ОБЕСПЕЧЕНИЯ ЗАЯВКИ НА УЧАСТИЕ :</a:t>
            </a:r>
          </a:p>
          <a:p>
            <a:pPr marL="273050" indent="-95250" fontAlgn="base"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01.07.2018 г. до 30.06.2019 г. включительно обеспечение заявок на участие в конкурсах в электронной форме (открытом, с ограниченным участием, двухэтапном) и электронном аукционе может предоставляться участником закупки только путем внесения денежных средств;</a:t>
            </a:r>
          </a:p>
          <a:p>
            <a:pPr marL="273050" indent="-95250" fontAlgn="base"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обеспечение заявки для участия в электронных процедурах будет вноситься участником закупки на специальные счета, открытые ими в банках, перечень которых будет утверждаться Правительством РФ; </a:t>
            </a:r>
          </a:p>
          <a:p>
            <a:pPr marL="273050" indent="-95250" fontAlgn="base"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банки, ведущие специальные счета, будут обязаны начислять проценты за пользование денежными средствами поставщика, находящимися на таком специальном счете;</a:t>
            </a:r>
          </a:p>
          <a:p>
            <a:pPr marL="273050" indent="-95250" fontAlgn="base"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в случае просрочки исполнения заказчиком или банком обязательств по своевременному возврату денежных средств или прекращению их блокирования участник закупки вправе потребовать уплаты пеней;</a:t>
            </a:r>
          </a:p>
          <a:p>
            <a:pPr marL="273050" indent="-273050" fontAlgn="base">
              <a:spcBef>
                <a:spcPts val="600"/>
              </a:spcBef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Wingdings 3" pitchFamily="18" charset="2"/>
              <a:buChar char=""/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ПРАВИТЕЛЬСТВОМ РФ БУДУТ УТВЕРЖДЕНЫ :</a:t>
            </a:r>
          </a:p>
          <a:p>
            <a:pPr marL="273050" indent="-95250" fontAlgn="base"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перечень банков, в которых участники закупок открывают специальные счета, а также требования к таким банкам;</a:t>
            </a:r>
          </a:p>
          <a:p>
            <a:pPr marL="273050" indent="-95250" fontAlgn="base"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требования к договору специального счета, к порядку использования имеющегося у участника закупки банковского счета в качестве специального счета; </a:t>
            </a:r>
          </a:p>
          <a:p>
            <a:pPr marL="273050" indent="-95250" fontAlgn="base">
              <a:spcAft>
                <a:spcPts val="600"/>
              </a:spcAft>
              <a:buClr>
                <a:srgbClr val="339966">
                  <a:lumMod val="50000"/>
                </a:srgbClr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требования к условиям соглашения о взаимодействии операторов электронной площадки с каждым из банков, включенных в установленный Правительством РФ перечень.</a:t>
            </a:r>
          </a:p>
        </p:txBody>
      </p:sp>
    </p:spTree>
    <p:extLst>
      <p:ext uri="{BB962C8B-B14F-4D97-AF65-F5344CB8AC3E}">
        <p14:creationId xmlns:p14="http://schemas.microsoft.com/office/powerpoint/2010/main" val="2316755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8A06EDB-5E2D-412E-8932-CC8EC7638C2F}"/>
              </a:ext>
            </a:extLst>
          </p:cNvPr>
          <p:cNvSpPr/>
          <p:nvPr/>
        </p:nvSpPr>
        <p:spPr>
          <a:xfrm>
            <a:off x="0" y="80585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14">
              <a:solidFill>
                <a:prstClr val="white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0EF7DB69-1229-4CAC-AF25-1FE842D4DE0D}"/>
              </a:ext>
            </a:extLst>
          </p:cNvPr>
          <p:cNvSpPr txBox="1">
            <a:spLocks/>
          </p:cNvSpPr>
          <p:nvPr/>
        </p:nvSpPr>
        <p:spPr bwMode="auto">
          <a:xfrm>
            <a:off x="1" y="324726"/>
            <a:ext cx="9144000" cy="5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1" rIns="91401" bIns="45701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339966"/>
                </a:solidFill>
                <a:latin typeface="Arial"/>
              </a:rPr>
              <a:t>НАИБОЛЕЕ ВАЖНЫЕ НОВОВВЕДЕНИЯ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0717" y="792000"/>
            <a:ext cx="5292924" cy="33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2425" indent="-352425" algn="ctr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339966">
                  <a:lumMod val="50000"/>
                </a:srgbClr>
              </a:buClr>
            </a:pPr>
            <a:r>
              <a:rPr 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В СФЕРЕ ПЛАНИРОВАНИЯ И НОРМИРОВАНИЯ ЗАКУПОК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89776" y="1076788"/>
            <a:ext cx="8843750" cy="1354217"/>
            <a:chOff x="189776" y="1130889"/>
            <a:chExt cx="8843750" cy="135421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89776" y="1139376"/>
              <a:ext cx="8820000" cy="13135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00">
                <a:solidFill>
                  <a:prstClr val="black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3526" y="1130889"/>
              <a:ext cx="8820000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3050" indent="-273050" fontAlgn="base">
                <a:spcBef>
                  <a:spcPts val="600"/>
                </a:spcBef>
                <a:spcAft>
                  <a:spcPts val="600"/>
                </a:spcAft>
                <a:buClr>
                  <a:srgbClr val="339966">
                    <a:lumMod val="50000"/>
                  </a:srgbClr>
                </a:buClr>
                <a:buFont typeface="Wingdings 3" pitchFamily="18" charset="2"/>
                <a:buChar char=""/>
              </a:pP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С 01.07.2018 г. ПРИ НЕОБХОДИМОСТИ ПРОВЕДЕНИЯ ПОВТОРНЫХ ПРОЦЕДУР (В ТОМ ЧИСЛЕ ЭЛЕКТРОННЫХ) ЗАКАЗЧИКИ СМОГУТ ВНОСИТЬ ИЗМЕНЕНИЯ В ПЛАН-ГРАФИК ЗА 1 ДЕНЬ ДО РАЗМЕЩЕНИЯ В ЕИС ИЗВЕЩЕНИЯ ИЛИ НАПРАВЛЕНИЯ ПРИГЛАШЕНИЯ ПРИНЯТЬ УЧАСТИЕ В ЗАКРЫТОЙ ЗАКУПКЕ. </a:t>
              </a:r>
            </a:p>
            <a:p>
              <a:pPr marL="273050" indent="-273050" fontAlgn="base">
                <a:spcBef>
                  <a:spcPts val="600"/>
                </a:spcBef>
                <a:spcAft>
                  <a:spcPts val="600"/>
                </a:spcAft>
                <a:buClr>
                  <a:srgbClr val="339966">
                    <a:lumMod val="50000"/>
                  </a:srgbClr>
                </a:buClr>
                <a:buFont typeface="Wingdings 3" pitchFamily="18" charset="2"/>
                <a:buChar char=""/>
              </a:pP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ПРАВИЛА НОРМИРОВАНИЯ РАСПРОСТРАНЯЮТСЯ НА НАИБОЛЕЕ ЗНАЧИМЫЕ В СООТВЕТСТВИИ С БК РФ БЮДЖЕТНЫЕ УЧРЕЖДЕНИЯ ОБРАЗОВАНИЯ, НАУКИ, КУЛЬТУРЫ, ЗДРАВООХРАНЕНИЯ (УЧРЕЖДЕНИЯ С ФУНКЦИЯМИ ГРБС), А ТАКЖЕ ГК «РОСАТОМ», ГК «РОСКОСМОС»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894189" y="2393190"/>
            <a:ext cx="5323958" cy="33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2425" indent="-352425" algn="ctr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339966">
                  <a:lumMod val="50000"/>
                </a:srgbClr>
              </a:buClr>
            </a:pPr>
            <a:r>
              <a:rPr 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ПРОЧИЕ ИЗМЕНЕНИЯ В ФЕДЕРАЛЬНЫЙ ЗАКОН № 44-ФЗ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80000" y="2664000"/>
            <a:ext cx="8843750" cy="4068000"/>
            <a:chOff x="189776" y="958604"/>
            <a:chExt cx="8843750" cy="4068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89776" y="958604"/>
              <a:ext cx="8820000" cy="406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00">
                <a:solidFill>
                  <a:prstClr val="black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13526" y="982355"/>
              <a:ext cx="8820000" cy="3924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3050" indent="-273050" fontAlgn="base">
                <a:spcBef>
                  <a:spcPts val="600"/>
                </a:spcBef>
                <a:spcAft>
                  <a:spcPts val="600"/>
                </a:spcAft>
                <a:buClr>
                  <a:srgbClr val="339966">
                    <a:lumMod val="50000"/>
                  </a:srgbClr>
                </a:buClr>
                <a:buFont typeface="Wingdings 3" pitchFamily="18" charset="2"/>
                <a:buChar char=""/>
              </a:pPr>
              <a:r>
                <a:rPr lang="ru-RU" sz="1200" spc="-4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С 11.01.2018 г. </a:t>
              </a: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ПРИ ОПИСАНИИ ОБЪЕКТА ЗАКУПКИ ВОЗМОЖНО УКАЗАНИЕ НА ТОВАРНЫЙ ЗНАК ОБЪЕКТА ЗАКУПКИ С УКАЗАНИЕМ «ИЛИ ЭКВИВАЛЕНТ»</a:t>
              </a:r>
            </a:p>
            <a:p>
              <a:pPr marL="273050" indent="-273050" fontAlgn="base">
                <a:spcBef>
                  <a:spcPts val="600"/>
                </a:spcBef>
                <a:spcAft>
                  <a:spcPts val="600"/>
                </a:spcAft>
                <a:buClr>
                  <a:srgbClr val="339966">
                    <a:lumMod val="50000"/>
                  </a:srgbClr>
                </a:buClr>
                <a:buFont typeface="Wingdings 3" pitchFamily="18" charset="2"/>
                <a:buChar char=""/>
              </a:pPr>
              <a:r>
                <a:rPr lang="ru-RU" sz="1200" spc="-4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С 01.07.2018 г. </a:t>
              </a: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ВВОДИТСЯ НОВОЕ ТРЕБОВАНИЕ К УЧАСТНИКАМ ЗАКУПКИ - ОТСУТСТВИЕ У УЧАСТНИКА ЗАКУПКИ ОГРАНИЧЕНИЙ ДЛЯ УЧАСТИЯ В ЗАКУПКАХ, УСТАНОВЛЕННЫХ ЗАКОНОДАТЕЛЬСТВОМ РФ</a:t>
              </a:r>
            </a:p>
            <a:p>
              <a:pPr marL="273050" indent="-273050" fontAlgn="base">
                <a:spcBef>
                  <a:spcPts val="600"/>
                </a:spcBef>
                <a:spcAft>
                  <a:spcPts val="600"/>
                </a:spcAft>
                <a:buClr>
                  <a:srgbClr val="339966">
                    <a:lumMod val="50000"/>
                  </a:srgbClr>
                </a:buClr>
                <a:buFont typeface="Wingdings 3" pitchFamily="18" charset="2"/>
                <a:buChar char=""/>
              </a:pPr>
              <a:r>
                <a:rPr lang="ru-RU" sz="1200" spc="-4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С 01.01.2019 г.  </a:t>
              </a: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СТАНЕТ ВОЗМОЖНЫМ УЧЕТ НЕСОСТОЯВШИХСЯ ПРОЦЕДУР У СМП, СОНКО В 15 % КВОТЕ, </a:t>
              </a:r>
              <a:b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</a:b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А ТАКЖЕ ИЗМЕНИТСЯ ПОРЯДОК РАСЧЕТА СГОЗ ДЛЯ ОПРЕДЕЛЕНИЯ ЭТОЙ КВОТЫ</a:t>
              </a:r>
            </a:p>
            <a:p>
              <a:pPr marL="273050" indent="-273050" fontAlgn="base">
                <a:spcBef>
                  <a:spcPts val="600"/>
                </a:spcBef>
                <a:spcAft>
                  <a:spcPts val="600"/>
                </a:spcAft>
                <a:buClr>
                  <a:srgbClr val="339966">
                    <a:lumMod val="50000"/>
                  </a:srgbClr>
                </a:buClr>
                <a:buFont typeface="Wingdings 3" pitchFamily="18" charset="2"/>
                <a:buChar char=""/>
              </a:pPr>
              <a:r>
                <a:rPr lang="ru-RU" sz="1200" spc="-4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С 01.07.2018 г. </a:t>
              </a: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ОТЧЕТ ОБ ИСПОЛНЕНИИ ЭТАПА КОНТРАКТА ПОТРЕБУЕТСЯ ОФОРМЛЯТЬ ТОЛЬКО ПРИ ВЫПОЛНЕНИИ РАБОТ ПО СТРОИТЕЛЬСТВУ, РЕКОНСТРУКЦИИ, КАПИТАЛЬНОМУ РЕМОНТУ ОБЪЕКТОВ КАПИТАЛЬНОГО СТРОИТЕЛЬСТВА, ПО СОХРАНЕНИЮ ОБЪЕКТОВ КУЛЬТУРНОГО НАСЛЕДИЯ (ПАМЯТНИКОВ ИСТОРИИ И КУЛЬТУРЫ) НАРОДОВ РФ ИЛИ ЦЕНА КОНТРАКТА ПРЕВЫШАЕТ 1 МЛРД РУБЛЕЙ</a:t>
              </a:r>
            </a:p>
            <a:p>
              <a:pPr marL="273050" indent="-273050" fontAlgn="base">
                <a:spcBef>
                  <a:spcPts val="600"/>
                </a:spcBef>
                <a:spcAft>
                  <a:spcPts val="600"/>
                </a:spcAft>
                <a:buClr>
                  <a:srgbClr val="339966">
                    <a:lumMod val="50000"/>
                  </a:srgbClr>
                </a:buClr>
                <a:buFont typeface="Wingdings 3" pitchFamily="18" charset="2"/>
                <a:buChar char=""/>
              </a:pP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С </a:t>
              </a:r>
              <a:r>
                <a:rPr lang="ru-RU" sz="1200" spc="-4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01.07.2018 г. </a:t>
              </a:r>
              <a:r>
                <a:rPr lang="ru-RU" sz="1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ПРАВИТЕЛЬСТВОМ РФ МОГУТ БЫТЬ УТВЕРЖДЕНЫ</a:t>
              </a:r>
              <a:r>
                <a:rPr lang="ru-RU" sz="1200" spc="-4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:</a:t>
              </a:r>
            </a:p>
            <a:p>
              <a:pPr marL="273050" indent="-95250" fontAlgn="base">
                <a:buClr>
                  <a:srgbClr val="339966">
                    <a:lumMod val="50000"/>
                  </a:srgbClr>
                </a:buClr>
                <a:buFont typeface="Arial" pitchFamily="34" charset="0"/>
                <a:buChar char="•"/>
              </a:pPr>
              <a:r>
                <a:rPr lang="ru-RU" sz="1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обязательные к применению типовая форма заявки на участие в электронных процедурах  и требования к типовой документации о закупке;</a:t>
              </a:r>
            </a:p>
            <a:p>
              <a:pPr marL="273050" indent="-95250" fontAlgn="base">
                <a:buClr>
                  <a:srgbClr val="339966">
                    <a:lumMod val="50000"/>
                  </a:srgbClr>
                </a:buClr>
                <a:buFont typeface="Arial" pitchFamily="34" charset="0"/>
                <a:buChar char="•"/>
              </a:pPr>
              <a:r>
                <a:rPr lang="ru-RU" sz="1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порядок определения минимального срока исполнения поставщиком (подрядчиком, исполнителем) контракта; </a:t>
              </a:r>
            </a:p>
            <a:p>
              <a:pPr marL="273050" indent="-95250" fontAlgn="base">
                <a:buClr>
                  <a:srgbClr val="339966">
                    <a:lumMod val="50000"/>
                  </a:srgbClr>
                </a:buClr>
                <a:buFont typeface="Arial" pitchFamily="34" charset="0"/>
                <a:buChar char="•"/>
              </a:pPr>
              <a:r>
                <a:rPr lang="ru-RU" sz="1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требования к формированию </a:t>
              </a:r>
              <a:r>
                <a:rPr lang="ru-RU" sz="1200" spc="-4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лотов при осуществлении закупок отдельных видов товаров, работ, услуг;</a:t>
              </a:r>
            </a:p>
            <a:p>
              <a:pPr marL="273050" indent="-95250" fontAlgn="base">
                <a:buClr>
                  <a:srgbClr val="339966">
                    <a:lumMod val="50000"/>
                  </a:srgbClr>
                </a:buClr>
                <a:buFont typeface="Arial" pitchFamily="34" charset="0"/>
                <a:buChar char="•"/>
              </a:pPr>
              <a:r>
                <a:rPr lang="ru-RU" sz="1200" spc="-4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минимальный размер НМЦК, цены контракта с единственным поставщиком, с учетом которого будут определяться случаи осуществления банковского сопровождения контрактов, заключаемых для нужд субъекта РФ и муниципальных нужд </a:t>
              </a:r>
              <a:endParaRPr lang="ru-RU" sz="1200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249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448" y="5772508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32269" y="934904"/>
            <a:ext cx="4272964" cy="2967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spcAft>
                <a:spcPct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Федеральный </a:t>
            </a:r>
            <a:r>
              <a:rPr lang="ru-RU" sz="16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закон от 31.12.2017 </a:t>
            </a:r>
            <a:r>
              <a:rPr lang="ru-RU" sz="1600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№ 504-ФЗ о </a:t>
            </a:r>
            <a:r>
              <a:rPr lang="ru-RU" sz="16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внедрении электронных процедур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1772816"/>
            <a:ext cx="403244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69893" y="2132856"/>
            <a:ext cx="4114075" cy="1215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buClr>
                <a:srgbClr val="1F497D">
                  <a:lumMod val="60000"/>
                  <a:lumOff val="40000"/>
                </a:srgbClr>
              </a:buClr>
              <a:buSzPct val="200000"/>
            </a:pPr>
            <a:r>
              <a:rPr lang="ru-RU" sz="1600" b="1" dirty="0" smtClean="0">
                <a:solidFill>
                  <a:prstClr val="black"/>
                </a:solidFill>
                <a:latin typeface="Verdana" pitchFamily="34" charset="0"/>
              </a:rPr>
              <a:t>Перевод всех процедур определения поставщика</a:t>
            </a:r>
            <a:br>
              <a:rPr lang="ru-RU" sz="1600" b="1" dirty="0" smtClean="0">
                <a:solidFill>
                  <a:prstClr val="black"/>
                </a:solidFill>
                <a:latin typeface="Verdana" pitchFamily="34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Verdana" pitchFamily="34" charset="0"/>
              </a:rPr>
              <a:t>в соответствии с Законом</a:t>
            </a:r>
            <a:br>
              <a:rPr lang="ru-RU" sz="1600" b="1" dirty="0" smtClean="0">
                <a:solidFill>
                  <a:prstClr val="black"/>
                </a:solidFill>
                <a:latin typeface="Verdana" pitchFamily="34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Verdana" pitchFamily="34" charset="0"/>
              </a:rPr>
              <a:t>№ 44-ФЗ в электронный формат </a:t>
            </a:r>
            <a:endParaRPr lang="ru-RU" sz="16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267" y="3361468"/>
            <a:ext cx="41517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0099FF"/>
              </a:buClr>
            </a:pP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</a:t>
            </a:r>
            <a:r>
              <a:rPr lang="ru-RU" sz="1600" b="1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июля 2018 </a:t>
            </a:r>
            <a:r>
              <a:rPr lang="ru-RU" sz="1600" b="1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г. </a:t>
            </a:r>
            <a:r>
              <a:rPr lang="ru-RU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право заказчиков на применение электронных процедур определения поставщика </a:t>
            </a:r>
            <a:r>
              <a:rPr lang="ru-RU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подрядчика, исполнителя</a:t>
            </a:r>
            <a:r>
              <a:rPr lang="ru-RU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algn="just">
              <a:buClr>
                <a:srgbClr val="0099FF"/>
              </a:buClr>
            </a:pPr>
            <a:endParaRPr lang="ru-RU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0099FF"/>
              </a:buClr>
            </a:pP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1 января 2019 г. </a:t>
            </a:r>
            <a:r>
              <a:rPr lang="ru-RU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обязанность применения электронных процедур</a:t>
            </a:r>
            <a:endParaRPr lang="ru-RU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4572000" y="934904"/>
            <a:ext cx="4272964" cy="2967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Федеральный закон от 31.12.2017 № 505-ФЗ о внедрении конкурентных закупок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90909" y="2173835"/>
            <a:ext cx="4154056" cy="149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buClr>
                <a:srgbClr val="1F497D">
                  <a:lumMod val="60000"/>
                  <a:lumOff val="40000"/>
                </a:srgbClr>
              </a:buClr>
              <a:buSzPct val="200000"/>
            </a:pPr>
            <a:r>
              <a:rPr lang="ru-RU" sz="1600" b="1" dirty="0">
                <a:solidFill>
                  <a:prstClr val="black"/>
                </a:solidFill>
                <a:latin typeface="Verdana" pitchFamily="34" charset="0"/>
              </a:rPr>
              <a:t>В Законе № 223-ФЗ установлен перечень способов </a:t>
            </a:r>
            <a:r>
              <a:rPr lang="ru-RU" sz="1600" b="1" dirty="0" smtClean="0">
                <a:solidFill>
                  <a:prstClr val="black"/>
                </a:solidFill>
                <a:latin typeface="Verdana" pitchFamily="34" charset="0"/>
              </a:rPr>
              <a:t>осуществле-ния </a:t>
            </a:r>
            <a:r>
              <a:rPr lang="ru-RU" sz="1600" b="1" dirty="0">
                <a:solidFill>
                  <a:prstClr val="black"/>
                </a:solidFill>
                <a:latin typeface="Verdana" pitchFamily="34" charset="0"/>
              </a:rPr>
              <a:t>конкурентных закупок отдельными видами </a:t>
            </a:r>
            <a:r>
              <a:rPr lang="ru-RU" sz="1600" b="1" dirty="0" smtClean="0">
                <a:solidFill>
                  <a:prstClr val="black"/>
                </a:solidFill>
                <a:latin typeface="Verdana" pitchFamily="34" charset="0"/>
              </a:rPr>
              <a:t>юриди-ческих </a:t>
            </a:r>
            <a:r>
              <a:rPr lang="ru-RU" sz="1600" b="1" dirty="0">
                <a:solidFill>
                  <a:prstClr val="black"/>
                </a:solidFill>
                <a:latin typeface="Verdana" pitchFamily="34" charset="0"/>
              </a:rPr>
              <a:t>лиц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04654" y="3501008"/>
            <a:ext cx="42541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0099FF"/>
              </a:buClr>
            </a:pP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</a:t>
            </a:r>
            <a:r>
              <a:rPr lang="ru-RU" sz="1600" b="1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июля 2018 г. </a:t>
            </a:r>
            <a:r>
              <a:rPr lang="ru-RU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конкурентные закупки, участниками которых могут быть только субъекты МСП, </a:t>
            </a:r>
            <a:r>
              <a:rPr lang="ru-RU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проводятся в </a:t>
            </a:r>
            <a:r>
              <a:rPr lang="ru-RU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электронной форме</a:t>
            </a:r>
          </a:p>
          <a:p>
            <a:pPr>
              <a:buClr>
                <a:srgbClr val="0099FF"/>
              </a:buClr>
            </a:pPr>
            <a:endParaRPr lang="ru-RU" sz="1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90909" y="1745407"/>
            <a:ext cx="403244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F91366C-C707-45FC-9663-1DE7BB98C4B2}" type="slidenum">
              <a:rPr lang="ru-RU" smtClean="0">
                <a:solidFill>
                  <a:prstClr val="black"/>
                </a:solidFill>
              </a:rPr>
              <a:pPr algn="r"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448" y="5772508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51192" y="668799"/>
            <a:ext cx="8142624" cy="2967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6325" indent="-1588" algn="l" fontAlgn="base">
              <a:spcAft>
                <a:spcPct val="0"/>
              </a:spcAft>
              <a:defRPr/>
            </a:pPr>
            <a:r>
              <a:rPr lang="ru-RU" sz="1600" b="1" u="sng" dirty="0" smtClean="0">
                <a:solidFill>
                  <a:srgbClr val="006600"/>
                </a:solidFill>
                <a:latin typeface="Verdana" pitchFamily="34" charset="0"/>
                <a:cs typeface="Arial" charset="0"/>
              </a:rPr>
              <a:t>Электронизация закупок 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cs typeface="Arial" charset="0"/>
              </a:rPr>
              <a:t>и их проведение </a:t>
            </a:r>
            <a:r>
              <a:rPr lang="ru-RU" sz="1600" b="1" u="sng" dirty="0" smtClean="0">
                <a:solidFill>
                  <a:srgbClr val="006600"/>
                </a:solidFill>
                <a:latin typeface="Verdana" pitchFamily="34" charset="0"/>
                <a:cs typeface="Arial" charset="0"/>
              </a:rPr>
              <a:t>единым пулом 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cs typeface="Arial" charset="0"/>
              </a:rPr>
              <a:t>операторов электронных площадок позволит:</a:t>
            </a:r>
          </a:p>
          <a:p>
            <a:pPr marL="1076325" indent="-1588" algn="l" fontAlgn="base">
              <a:spcAft>
                <a:spcPct val="0"/>
              </a:spcAft>
              <a:defRPr/>
            </a:pPr>
            <a:endParaRPr lang="ru-RU" sz="1600" b="1" i="1" dirty="0">
              <a:solidFill>
                <a:srgbClr val="C00000"/>
              </a:solidFill>
              <a:latin typeface="Verdana" pitchFamily="34" charset="0"/>
              <a:cs typeface="Arial" charset="0"/>
            </a:endParaRPr>
          </a:p>
          <a:p>
            <a:pPr marL="361950" indent="447675" algn="just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снизить финансовые и трудозатраты участников закупок</a:t>
            </a:r>
            <a:br>
              <a:rPr lang="ru-RU" sz="1600" b="1" i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</a:br>
            <a:endParaRPr lang="ru-RU" sz="1050" b="1" i="1" dirty="0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marL="361950" indent="447675" algn="just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гарантировать анонимность подачи заявок</a:t>
            </a:r>
            <a:br>
              <a:rPr lang="ru-RU" sz="1600" b="1" i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</a:br>
            <a:r>
              <a:rPr lang="ru-RU" sz="1600" b="1" i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и их объективную оценку заказчиком</a:t>
            </a:r>
          </a:p>
          <a:p>
            <a:pPr marL="361950" indent="447675" algn="just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sz="1050" b="1" i="1" dirty="0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marL="361950" indent="447675" algn="just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минимизировать коррупционную составляющую</a:t>
            </a:r>
            <a:br>
              <a:rPr lang="ru-RU" sz="1600" b="1" i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</a:br>
            <a:r>
              <a:rPr lang="ru-RU" sz="1600" b="1" i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– исключить сговор участников и заказчика</a:t>
            </a:r>
          </a:p>
          <a:p>
            <a:pPr marL="361950" indent="447675" algn="just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sz="1050" b="1" i="1" dirty="0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marL="361950" indent="447675" algn="just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снизить вероятность заключения картельных соглашений</a:t>
            </a:r>
          </a:p>
          <a:p>
            <a:pPr marL="361950" indent="447675" algn="just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sz="1050" b="1" i="1" dirty="0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marL="361950" indent="447675" algn="just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унифицировать способы осуществления закупок</a:t>
            </a:r>
          </a:p>
          <a:p>
            <a:pPr marL="361950" indent="447675" algn="just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sz="1050" b="1" i="1" dirty="0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marL="361950" indent="447675" algn="just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г</a:t>
            </a:r>
            <a:r>
              <a:rPr lang="ru-RU" sz="1600" b="1" i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арантировать доступ субъектов МСП к конкурентным закупкам</a:t>
            </a:r>
          </a:p>
          <a:p>
            <a:pPr marL="361950" indent="447675" algn="just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sz="1050" b="1" i="1" dirty="0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marL="361950" indent="447675" algn="just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с</a:t>
            </a:r>
            <a:r>
              <a:rPr lang="ru-RU" sz="1600" b="1" i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ократить расходы на получение ЭЦП, используемой</a:t>
            </a:r>
            <a:br>
              <a:rPr lang="ru-RU" sz="1600" b="1" i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</a:br>
            <a:r>
              <a:rPr lang="ru-RU" sz="1600" b="1" i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на </a:t>
            </a:r>
            <a:r>
              <a:rPr lang="ru-RU" sz="1600" b="1" i="1" u="sng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всех</a:t>
            </a:r>
            <a:r>
              <a:rPr lang="ru-RU" sz="1600" b="1" i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площадках</a:t>
            </a:r>
          </a:p>
          <a:p>
            <a:pPr marL="361950" indent="447675" algn="just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sz="1050" b="1" i="1" dirty="0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marL="361950" indent="447675" algn="just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усилить контроль и обеспечить защиту интересов участников закупок</a:t>
            </a:r>
            <a:endParaRPr lang="ru-RU" sz="1600" b="1" i="1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F91366C-C707-45FC-9663-1DE7BB98C4B2}" type="slidenum">
              <a:rPr lang="ru-RU" smtClean="0">
                <a:solidFill>
                  <a:prstClr val="black"/>
                </a:solidFill>
              </a:rPr>
              <a:pPr algn="r"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448" y="5772508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476671"/>
            <a:ext cx="64626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algn="just"/>
            <a:r>
              <a:rPr lang="ru-RU" sz="1600" b="1" dirty="0">
                <a:solidFill>
                  <a:srgbClr val="006600"/>
                </a:solidFill>
                <a:latin typeface="Verdana" pitchFamily="34" charset="0"/>
                <a:cs typeface="Arial" charset="0"/>
              </a:rPr>
              <a:t>В 2018 году Правительством РФ будут утверждены</a:t>
            </a:r>
          </a:p>
          <a:p>
            <a:pPr algn="just"/>
            <a:endParaRPr lang="ru-RU" sz="11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271" y="908720"/>
            <a:ext cx="85771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1600" b="1" i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порядок фиксации, включая видео фиксацию, в режиме реального времени действий, бездействия участников контрактной системы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9BBB59">
                  <a:lumMod val="50000"/>
                </a:srgbClr>
              </a:buClr>
            </a:pPr>
            <a:endParaRPr lang="ru-RU" sz="1600" b="1" i="1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единые требования к операторам электронных площадок, операторам специализированных электронных площадок, электронным площадкам, специализированным электронным </a:t>
            </a:r>
            <a:r>
              <a:rPr lang="ru-RU" sz="1600" b="1" i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площадкам и </a:t>
            </a:r>
            <a:r>
              <a:rPr lang="ru-RU" sz="1600" b="1" i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их функционированию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9BBB59">
                  <a:lumMod val="50000"/>
                </a:srgbClr>
              </a:buClr>
            </a:pPr>
            <a:endParaRPr lang="ru-RU" sz="1600" b="1" i="1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перечень операторов электронных площадок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9BBB59">
                  <a:lumMod val="50000"/>
                </a:srgbClr>
              </a:buClr>
            </a:pPr>
            <a:endParaRPr lang="ru-RU" sz="1600" b="1" i="1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порядок и сроки регистрации участников закупок в единой информационной системе в электронной форме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9BBB59">
                  <a:lumMod val="50000"/>
                </a:srgbClr>
              </a:buClr>
            </a:pPr>
            <a:endParaRPr lang="ru-RU" sz="1600" b="1" i="1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порядок ведения единого реестра участников закупок</a:t>
            </a: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Ø"/>
            </a:pPr>
            <a:endParaRPr lang="ru-RU" sz="1600" b="1" i="1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перечень банков, на специальные счета которых вносятся денежные средства участников закупок</a:t>
            </a: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Ø"/>
            </a:pPr>
            <a:endParaRPr lang="ru-RU" sz="1600" b="1" i="1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порядок аккредитации на специализированных электронных площадках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F91366C-C707-45FC-9663-1DE7BB98C4B2}" type="slidenum">
              <a:rPr lang="ru-RU" smtClean="0">
                <a:solidFill>
                  <a:prstClr val="black"/>
                </a:solidFill>
              </a:rPr>
              <a:pPr algn="r"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448" y="5772508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334" y="980728"/>
            <a:ext cx="8246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6600"/>
                </a:solidFill>
                <a:cs typeface="Calibri" panose="020F0502020204030204" pitchFamily="34" charset="0"/>
              </a:rPr>
              <a:t>Основной способ определения поставщиков – электронный аукцион </a:t>
            </a:r>
            <a:endParaRPr lang="ru-RU" sz="2000" b="1" u="sng" dirty="0">
              <a:solidFill>
                <a:srgbClr val="006600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488221"/>
              </p:ext>
            </p:extLst>
          </p:nvPr>
        </p:nvGraphicFramePr>
        <p:xfrm>
          <a:off x="6372200" y="1484784"/>
          <a:ext cx="2133600" cy="12625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47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Электронный аукцион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7,4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Открытый конкурс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Двухэтапный конкурс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Конкурс с ограниченным участием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76056" y="1844824"/>
            <a:ext cx="1275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Экономия</a:t>
            </a:r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75865"/>
            <a:ext cx="3763861" cy="359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9552" y="1644769"/>
            <a:ext cx="275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cs typeface="Calibri" panose="020F0502020204030204" pitchFamily="34" charset="0"/>
              </a:rPr>
              <a:t>НМЦК</a:t>
            </a:r>
            <a:r>
              <a:rPr lang="ru-RU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cs typeface="Calibri" panose="020F0502020204030204" pitchFamily="34" charset="0"/>
              </a:rPr>
              <a:t>извещений</a:t>
            </a:r>
            <a:endParaRPr lang="ru-RU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540" y="2420888"/>
            <a:ext cx="1463040" cy="6836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121593">
            <a:off x="2475577" y="2419272"/>
            <a:ext cx="1631440" cy="6836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10638"/>
            <a:ext cx="3587326" cy="246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вал 14"/>
          <p:cNvSpPr/>
          <p:nvPr/>
        </p:nvSpPr>
        <p:spPr>
          <a:xfrm rot="1121593">
            <a:off x="6751235" y="4529218"/>
            <a:ext cx="1348196" cy="7897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9205" y="3645863"/>
            <a:ext cx="3324314" cy="68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Объем извещений </a:t>
            </a:r>
            <a:br>
              <a:rPr lang="ru-RU" sz="1600" b="1" dirty="0" smtClean="0">
                <a:solidFill>
                  <a:prstClr val="black"/>
                </a:solidFill>
                <a:cs typeface="Calibri" panose="020F0502020204030204" pitchFamily="34" charset="0"/>
              </a:rPr>
            </a:br>
            <a:r>
              <a:rPr lang="ru-RU" sz="1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в разбивке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по процедурам</a:t>
            </a:r>
            <a:endParaRPr lang="ru-RU" sz="16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448" y="5892463"/>
            <a:ext cx="905554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006600"/>
                </a:solidFill>
                <a:cs typeface="Calibri" panose="020F0502020204030204" pitchFamily="34" charset="0"/>
              </a:rPr>
              <a:t>Электронизация всех закупок </a:t>
            </a:r>
            <a:r>
              <a:rPr lang="ru-RU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в 2018 году увеличит тенденцию</a:t>
            </a:r>
            <a:br>
              <a:rPr lang="ru-RU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к </a:t>
            </a:r>
            <a:r>
              <a:rPr lang="ru-RU" sz="2000" b="1" dirty="0" smtClean="0">
                <a:solidFill>
                  <a:srgbClr val="006600"/>
                </a:solidFill>
                <a:cs typeface="Calibri" panose="020F0502020204030204" pitchFamily="34" charset="0"/>
              </a:rPr>
              <a:t>росту экономии </a:t>
            </a:r>
            <a:r>
              <a:rPr lang="ru-RU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бюджетных средств </a:t>
            </a:r>
            <a:endParaRPr lang="ru-RU" sz="20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F91366C-C707-45FC-9663-1DE7BB98C4B2}" type="slidenum">
              <a:rPr lang="ru-RU" smtClean="0">
                <a:solidFill>
                  <a:prstClr val="black"/>
                </a:solidFill>
              </a:rPr>
              <a:pPr algn="r"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448" y="5772508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4755" y="692696"/>
            <a:ext cx="9144000" cy="5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0" rIns="91379" bIns="4569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endParaRPr lang="ru-RU" sz="1000" b="1" dirty="0" smtClean="0">
              <a:solidFill>
                <a:srgbClr val="9BBB59">
                  <a:lumMod val="50000"/>
                </a:srgbClr>
              </a:solidFill>
              <a:latin typeface="Calibri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СЛЕДУЮЩИЙ ЭТАП В </a:t>
            </a:r>
            <a:r>
              <a:rPr lang="ru-RU" sz="1600" b="1" dirty="0" smtClean="0">
                <a:solidFill>
                  <a:srgbClr val="006600"/>
                </a:solidFill>
                <a:latin typeface="Calibri"/>
                <a:cs typeface="Times New Roman" panose="02020603050405020304" pitchFamily="18" charset="0"/>
              </a:rPr>
              <a:t>ЧАСТИ </a:t>
            </a:r>
            <a:r>
              <a:rPr lang="ru-RU" sz="1600" b="1" u="sng" dirty="0" smtClean="0">
                <a:solidFill>
                  <a:srgbClr val="006600"/>
                </a:solidFill>
                <a:latin typeface="Calibri"/>
                <a:cs typeface="Times New Roman" panose="02020603050405020304" pitchFamily="18" charset="0"/>
              </a:rPr>
              <a:t>ЭЛЕКТРОНИЗАЦИИ ЗАКУПОК </a:t>
            </a:r>
            <a:r>
              <a:rPr lang="ru-RU" sz="1600" b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– ИСКЛЮЧЕНИЕ ВОЗМОЖНОСТИ УСТАНОВЛЕНИЯ ТРЕБОВАНИЙ, ПРИВОДЯЩИХ К ОГРАНИЧЕНИЮ КОЛИЧЕСТВА УЧАСТНИКОВ</a:t>
            </a:r>
            <a:br>
              <a:rPr lang="ru-RU" sz="1600" b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ЛИБО К НЕКОРРЕКТНОМУ ОПИСАНИЮ ОБЪЕКТА ЗАКУПКИ</a:t>
            </a:r>
            <a:endParaRPr lang="ru-RU" sz="1600" b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49229" y="2312782"/>
            <a:ext cx="9144000" cy="5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0" rIns="91379" bIns="4569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endParaRPr lang="ru-RU" sz="1600" b="1" dirty="0" smtClean="0">
              <a:solidFill>
                <a:srgbClr val="9BBB59">
                  <a:lumMod val="50000"/>
                </a:srgbClr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ru-RU" sz="2200" b="1" u="sng" dirty="0" smtClean="0">
                <a:solidFill>
                  <a:srgbClr val="006600"/>
                </a:solidFill>
                <a:latin typeface="Calibri"/>
                <a:cs typeface="Times New Roman" panose="02020603050405020304" pitchFamily="18" charset="0"/>
              </a:rPr>
              <a:t>КАТАЛОГ ТОВАРОВ, РАБОТ, УСЛУГ</a:t>
            </a:r>
            <a:endParaRPr lang="ru-RU" sz="2200" b="1" u="sng" dirty="0">
              <a:solidFill>
                <a:srgbClr val="006600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96000" y="1899781"/>
            <a:ext cx="453542" cy="554776"/>
          </a:xfrm>
          <a:prstGeom prst="downArrow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90893640"/>
              </p:ext>
            </p:extLst>
          </p:nvPr>
        </p:nvGraphicFramePr>
        <p:xfrm>
          <a:off x="297402" y="3203407"/>
          <a:ext cx="8450738" cy="234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F91366C-C707-45FC-9663-1DE7BB98C4B2}" type="slidenum">
              <a:rPr lang="ru-RU" smtClean="0">
                <a:solidFill>
                  <a:prstClr val="black"/>
                </a:solidFill>
              </a:rPr>
              <a:pPr algn="r"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448" y="5772508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1000574"/>
            <a:ext cx="9144000" cy="5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0" rIns="91379" bIns="4569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endParaRPr lang="ru-RU" sz="1600" b="1" dirty="0" smtClean="0">
              <a:solidFill>
                <a:srgbClr val="9BBB59">
                  <a:lumMod val="50000"/>
                </a:srgbClr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ru-RU" sz="2600" b="1" u="sng" dirty="0">
                <a:solidFill>
                  <a:srgbClr val="00602B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ПЛАНЫ РАЗВИТИЯ КАТАЛОГА ТОВАРОВ, РАБОТ, УСЛУГ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0313" y="1875128"/>
            <a:ext cx="7983835" cy="202005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5286" tIns="32644" rIns="65286" bIns="326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6600"/>
                </a:solidFill>
              </a:rPr>
              <a:t>ЗАКУПКА ИЗ КАТАЛОГА КАК ОДИН ИЗ СПОСОБОВ ОПРЕДЕЛЕНИЯ ПОСТАВЩИКОВ:</a:t>
            </a:r>
            <a:endParaRPr lang="ru-RU" sz="1400" b="1" dirty="0">
              <a:solidFill>
                <a:srgbClr val="006600"/>
              </a:solidFill>
            </a:endParaRPr>
          </a:p>
          <a:p>
            <a:pPr algn="just"/>
            <a:endParaRPr lang="ru-RU" sz="1400" b="1" dirty="0">
              <a:solidFill>
                <a:prstClr val="black"/>
              </a:solidFill>
            </a:endParaRPr>
          </a:p>
          <a:p>
            <a:pPr marL="708674" lvl="1" indent="-16361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</a:rPr>
              <a:t>ПО </a:t>
            </a:r>
            <a:r>
              <a:rPr lang="ru-RU" sz="1400" b="1" dirty="0">
                <a:solidFill>
                  <a:prstClr val="black"/>
                </a:solidFill>
              </a:rPr>
              <a:t>ПУНКТАМ </a:t>
            </a:r>
            <a:r>
              <a:rPr lang="ru-RU" sz="1400" b="1" dirty="0" smtClean="0">
                <a:solidFill>
                  <a:prstClr val="black"/>
                </a:solidFill>
              </a:rPr>
              <a:t>4, 5 </a:t>
            </a:r>
            <a:r>
              <a:rPr lang="ru-RU" sz="1400" b="1" dirty="0">
                <a:solidFill>
                  <a:prstClr val="black"/>
                </a:solidFill>
              </a:rPr>
              <a:t>ЧАСТИ 1 СТАТЬИ 93 </a:t>
            </a:r>
            <a:r>
              <a:rPr lang="ru-RU" sz="1400" b="1" dirty="0" smtClean="0">
                <a:solidFill>
                  <a:prstClr val="black"/>
                </a:solidFill>
              </a:rPr>
              <a:t>ЗАКОНА № 44-ФЗ</a:t>
            </a:r>
          </a:p>
          <a:p>
            <a:pPr marL="708674" lvl="1" indent="-163610" algn="just">
              <a:buFont typeface="Arial" panose="020B0604020202020204" pitchFamily="34" charset="0"/>
              <a:buChar char="•"/>
            </a:pPr>
            <a:endParaRPr lang="ru-RU" sz="1400" b="1" dirty="0">
              <a:solidFill>
                <a:prstClr val="black"/>
              </a:solidFill>
            </a:endParaRPr>
          </a:p>
          <a:p>
            <a:pPr marL="708674" lvl="1" indent="-16361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</a:rPr>
              <a:t>ВМЕСТО ЗАПРОСОВ </a:t>
            </a:r>
            <a:r>
              <a:rPr lang="ru-RU" sz="1400" b="1" dirty="0">
                <a:solidFill>
                  <a:prstClr val="black"/>
                </a:solidFill>
              </a:rPr>
              <a:t>КОТИРОВОК И </a:t>
            </a:r>
            <a:r>
              <a:rPr lang="ru-RU" sz="1400" b="1" dirty="0" smtClean="0">
                <a:solidFill>
                  <a:prstClr val="black"/>
                </a:solidFill>
              </a:rPr>
              <a:t>ПРЕДЛОЖЕНИЙ</a:t>
            </a:r>
          </a:p>
          <a:p>
            <a:pPr marL="708674" lvl="1" indent="-163610" algn="just">
              <a:buFont typeface="Arial" panose="020B0604020202020204" pitchFamily="34" charset="0"/>
              <a:buChar char="•"/>
            </a:pPr>
            <a:endParaRPr lang="ru-RU" sz="1400" b="1" dirty="0">
              <a:solidFill>
                <a:prstClr val="black"/>
              </a:solidFill>
            </a:endParaRPr>
          </a:p>
          <a:p>
            <a:pPr marL="708674" lvl="1" indent="-16361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</a:rPr>
              <a:t>ОБЪЕМОМ В </a:t>
            </a:r>
            <a:r>
              <a:rPr lang="ru-RU" sz="1400" b="1" dirty="0">
                <a:solidFill>
                  <a:prstClr val="black"/>
                </a:solidFill>
              </a:rPr>
              <a:t>РАЗМЕРЕ 15 % </a:t>
            </a:r>
            <a:r>
              <a:rPr lang="ru-RU" sz="1400" b="1" dirty="0" smtClean="0">
                <a:solidFill>
                  <a:prstClr val="black"/>
                </a:solidFill>
              </a:rPr>
              <a:t>СГОЗ</a:t>
            </a:r>
          </a:p>
          <a:p>
            <a:pPr marL="708674" lvl="1" indent="-163610" algn="just">
              <a:buFont typeface="Arial" panose="020B0604020202020204" pitchFamily="34" charset="0"/>
              <a:buChar char="•"/>
            </a:pPr>
            <a:endParaRPr lang="ru-RU" sz="1400" b="1" dirty="0">
              <a:solidFill>
                <a:prstClr val="black"/>
              </a:solidFill>
            </a:endParaRPr>
          </a:p>
          <a:p>
            <a:pPr marL="708674" lvl="1" indent="-16361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</a:rPr>
              <a:t>ПУТЕМ ПРОВЕДЕНИЯ </a:t>
            </a:r>
            <a:r>
              <a:rPr lang="ru-RU" sz="1400" b="1" dirty="0">
                <a:solidFill>
                  <a:prstClr val="black"/>
                </a:solidFill>
              </a:rPr>
              <a:t>АУКЦИОНА МЕЖДУ УЧАСТНИКАМИ, ПРЕДЛАГАЮЩИМИ </a:t>
            </a:r>
            <a:r>
              <a:rPr lang="ru-RU" sz="1400" b="1" dirty="0" smtClean="0">
                <a:solidFill>
                  <a:prstClr val="black"/>
                </a:solidFill>
              </a:rPr>
              <a:t>ТОВАР</a:t>
            </a:r>
            <a:br>
              <a:rPr lang="ru-RU" sz="1400" b="1" dirty="0" smtClean="0">
                <a:solidFill>
                  <a:prstClr val="black"/>
                </a:solidFill>
              </a:rPr>
            </a:br>
            <a:r>
              <a:rPr lang="ru-RU" sz="1400" b="1" dirty="0" smtClean="0">
                <a:solidFill>
                  <a:prstClr val="black"/>
                </a:solidFill>
              </a:rPr>
              <a:t>ИЗ </a:t>
            </a:r>
            <a:r>
              <a:rPr lang="ru-RU" sz="1400" b="1" dirty="0">
                <a:solidFill>
                  <a:prstClr val="black"/>
                </a:solidFill>
              </a:rPr>
              <a:t>КАТАЛОГА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0314" y="4147718"/>
            <a:ext cx="7983835" cy="1754861"/>
          </a:xfrm>
          <a:prstGeom prst="rect">
            <a:avLst/>
          </a:prstGeom>
          <a:ln w="127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5286" tIns="32644" rIns="65286" bIns="326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6600"/>
                </a:solidFill>
              </a:rPr>
              <a:t>АГРЕГАЦИЯ ДЛЯ РАСЧЕТА </a:t>
            </a:r>
            <a:r>
              <a:rPr lang="ru-RU" sz="1400" b="1" dirty="0" smtClean="0">
                <a:solidFill>
                  <a:srgbClr val="006600"/>
                </a:solidFill>
              </a:rPr>
              <a:t>СРЕДНИХ </a:t>
            </a:r>
            <a:r>
              <a:rPr lang="ru-RU" sz="1400" b="1" dirty="0">
                <a:solidFill>
                  <a:srgbClr val="006600"/>
                </a:solidFill>
              </a:rPr>
              <a:t>ЗНАЧЕНИЙ ЦЕН НА ОСНОВЕ ОФЕРТ </a:t>
            </a:r>
            <a:r>
              <a:rPr lang="ru-RU" sz="1400" b="1" dirty="0" smtClean="0">
                <a:solidFill>
                  <a:srgbClr val="006600"/>
                </a:solidFill>
              </a:rPr>
              <a:t>УЧАСТНИКОВ</a:t>
            </a:r>
            <a:br>
              <a:rPr lang="ru-RU" sz="1400" b="1" dirty="0" smtClean="0">
                <a:solidFill>
                  <a:srgbClr val="006600"/>
                </a:solidFill>
              </a:rPr>
            </a:br>
            <a:r>
              <a:rPr lang="ru-RU" sz="1400" b="1" dirty="0" smtClean="0">
                <a:solidFill>
                  <a:srgbClr val="006600"/>
                </a:solidFill>
              </a:rPr>
              <a:t>И </a:t>
            </a:r>
            <a:r>
              <a:rPr lang="ru-RU" sz="1400" b="1" dirty="0">
                <a:solidFill>
                  <a:srgbClr val="006600"/>
                </a:solidFill>
              </a:rPr>
              <a:t>ЗАКЛЮЧЕННЫХ КОНТРАКТОВ:</a:t>
            </a:r>
          </a:p>
          <a:p>
            <a:pPr algn="just"/>
            <a:endParaRPr lang="ru-RU" sz="1400" b="1" dirty="0">
              <a:solidFill>
                <a:prstClr val="black"/>
              </a:solidFill>
            </a:endParaRPr>
          </a:p>
          <a:p>
            <a:pPr marL="711704" lvl="1" indent="-16967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</a:rPr>
              <a:t>ДЛЯ ПОЗИЦИИ КЛАССИФИКАТОРА ТИПОВОЙ </a:t>
            </a:r>
            <a:r>
              <a:rPr lang="ru-RU" sz="1400" b="1" dirty="0" smtClean="0">
                <a:solidFill>
                  <a:prstClr val="black"/>
                </a:solidFill>
              </a:rPr>
              <a:t>ПОТРЕБНОСТИ</a:t>
            </a:r>
          </a:p>
          <a:p>
            <a:pPr marL="711704" lvl="1" indent="-169670" algn="just">
              <a:buFont typeface="Arial" panose="020B0604020202020204" pitchFamily="34" charset="0"/>
              <a:buChar char="•"/>
            </a:pPr>
            <a:endParaRPr lang="ru-RU" sz="1400" b="1" dirty="0">
              <a:solidFill>
                <a:prstClr val="black"/>
              </a:solidFill>
            </a:endParaRPr>
          </a:p>
          <a:p>
            <a:pPr marL="711704" lvl="1" indent="-16967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</a:rPr>
              <a:t>ДЛЯ ИДЕНТИЧНЫХ КОНКРЕТНЫХ ТОВАРОВ (АНАЛОГИЧНО ЯНДЕКС)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F91366C-C707-45FC-9663-1DE7BB98C4B2}" type="slidenum">
              <a:rPr lang="ru-RU" smtClean="0">
                <a:solidFill>
                  <a:prstClr val="black"/>
                </a:solidFill>
              </a:rPr>
              <a:pPr algn="r"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448" y="5772508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835697" y="621015"/>
            <a:ext cx="6480719" cy="5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0" rIns="91379" bIns="4569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000" b="1" u="sng" dirty="0">
                <a:solidFill>
                  <a:srgbClr val="00602B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СТРУКТУРА КАТАЛОГА ТОВАРОВ, РАБОТ, УСЛУГ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516924" y="1166284"/>
            <a:ext cx="6583468" cy="5543257"/>
            <a:chOff x="251521" y="1052736"/>
            <a:chExt cx="5707329" cy="554325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791884" y="4179548"/>
              <a:ext cx="4166966" cy="1656184"/>
            </a:xfrm>
            <a:prstGeom prst="roundRect">
              <a:avLst/>
            </a:prstGeom>
            <a:solidFill>
              <a:srgbClr val="E7FFE7"/>
            </a:solidFill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5286" tIns="32644" rIns="65286" bIns="32644" spcCol="0" rtlCol="0" anchor="t"/>
            <a:lstStyle/>
            <a:p>
              <a:pPr algn="ctr"/>
              <a:endParaRPr lang="ru-RU" sz="900" dirty="0">
                <a:solidFill>
                  <a:prstClr val="black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167711" y="4319758"/>
              <a:ext cx="928164" cy="1039746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5286" tIns="32644" rIns="65286" bIns="32644" spcCol="0" rtlCol="0" anchor="t"/>
            <a:lstStyle/>
            <a:p>
              <a:pPr algn="ctr"/>
              <a:endParaRPr lang="ru-RU" sz="900" dirty="0">
                <a:solidFill>
                  <a:prstClr val="black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097441" y="4410960"/>
              <a:ext cx="928164" cy="1039746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5286" tIns="32644" rIns="65286" bIns="32644" spcCol="0" rtlCol="0" anchor="t"/>
            <a:lstStyle/>
            <a:p>
              <a:pPr algn="ctr"/>
              <a:endParaRPr lang="ru-RU" sz="900" dirty="0">
                <a:solidFill>
                  <a:prstClr val="black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55092" y="1669724"/>
              <a:ext cx="3903758" cy="88713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5286" tIns="32644" rIns="65286" bIns="32644" spcCol="0" rtlCol="0" anchor="t"/>
            <a:lstStyle/>
            <a:p>
              <a:pPr algn="ctr"/>
              <a:endParaRPr lang="ru-RU" sz="1100" dirty="0">
                <a:solidFill>
                  <a:prstClr val="black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904010" y="1741732"/>
              <a:ext cx="3903758" cy="88713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5286" tIns="32644" rIns="65286" bIns="32644" spcCol="0" rtlCol="0" anchor="t"/>
            <a:lstStyle/>
            <a:p>
              <a:pPr algn="ctr"/>
              <a:endParaRPr lang="ru-RU" sz="1100" dirty="0">
                <a:solidFill>
                  <a:prstClr val="black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791885" y="1815636"/>
              <a:ext cx="3903758" cy="88713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5286" tIns="32644" rIns="65286" bIns="32644" spcCol="0" rtlCol="0" anchor="t"/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ПОЗИЦИЯ КЛАССИФИКАТОРА ТИПОВОЙ ПОТРЕБНОСТИ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997622" y="2149719"/>
              <a:ext cx="538429" cy="378357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5286" tIns="32644" rIns="65286" bIns="32644" spcCol="0" rtlCol="0" anchor="ctr"/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ОКПД2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602294" y="2146712"/>
              <a:ext cx="987157" cy="380607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5286" tIns="32644" rIns="65286" bIns="32644" spcCol="0" rtlCol="0" anchor="ctr"/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ОТРАСЛЕВОЙ СПРАВОЧНИК* 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655921" y="2149719"/>
              <a:ext cx="528796" cy="378357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5286" tIns="32644" rIns="65286" bIns="32644" spcCol="0" rtlCol="0" anchor="ctr"/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ГОСТ*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252989" y="2149719"/>
              <a:ext cx="781921" cy="380607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5286" tIns="32644" rIns="65286" bIns="32644" spcCol="0" rtlCol="0" anchor="ctr"/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ХАРАКТЕ</a:t>
              </a:r>
            </a:p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РИСТИКИ*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1791884" y="2866793"/>
              <a:ext cx="3903759" cy="77018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5286" tIns="32644" rIns="65286" bIns="32644" spcCol="0" rtlCol="0" anchor="t"/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ПРИМЕР: </a:t>
              </a:r>
              <a:r>
                <a:rPr lang="ru-RU" sz="900" i="1" dirty="0">
                  <a:solidFill>
                    <a:prstClr val="black"/>
                  </a:solidFill>
                </a:rPr>
                <a:t>Мука пшеничная хлебопекарная высшего сорта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5110142" y="2154342"/>
              <a:ext cx="471179" cy="378357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5286" tIns="32644" rIns="65286" bIns="32644" spcCol="0" rtlCol="0" anchor="ctr"/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ЕД.</a:t>
              </a:r>
            </a:p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ИЗМ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326543" y="3154824"/>
              <a:ext cx="839459" cy="378357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5286" tIns="32644" rIns="65286" bIns="32644" spcCol="0" rtlCol="0" anchor="ctr"/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ОКПД2</a:t>
              </a:r>
            </a:p>
            <a:p>
              <a:pPr algn="ctr"/>
              <a:r>
                <a:rPr lang="ru-RU" sz="900" i="1" dirty="0">
                  <a:solidFill>
                    <a:prstClr val="black"/>
                  </a:solidFill>
                </a:rPr>
                <a:t>10.61.21.113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390225" y="3154824"/>
              <a:ext cx="839459" cy="378357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5286" tIns="32644" rIns="65286" bIns="32644" spcCol="0" rtlCol="0" anchor="ctr"/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ГОСТ Р</a:t>
              </a:r>
            </a:p>
            <a:p>
              <a:pPr algn="ctr"/>
              <a:r>
                <a:rPr lang="ru-RU" sz="900" i="1" dirty="0">
                  <a:solidFill>
                    <a:prstClr val="black"/>
                  </a:solidFill>
                </a:rPr>
                <a:t>52189-2003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4492059" y="3154824"/>
              <a:ext cx="839459" cy="378357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5286" tIns="32644" rIns="65286" bIns="32644" spcCol="0" rtlCol="0" anchor="ctr"/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ЕД. ИЗМ.</a:t>
              </a:r>
            </a:p>
            <a:p>
              <a:pPr algn="ctr"/>
              <a:r>
                <a:rPr lang="ru-RU" sz="900" i="1" dirty="0">
                  <a:solidFill>
                    <a:prstClr val="black"/>
                  </a:solidFill>
                </a:rPr>
                <a:t>КГ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997624" y="4482968"/>
              <a:ext cx="928164" cy="1280756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5286" tIns="32644" rIns="65286" bIns="32644" spcCol="0" rtlCol="0" anchor="t"/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МУКА МАКФА</a:t>
              </a:r>
            </a:p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80,00 РУБ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51521" y="1815635"/>
              <a:ext cx="1233109" cy="18213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5286" tIns="32644" rIns="65286" bIns="32644" spcCol="0" rtlCol="0" anchor="ctr"/>
            <a:lstStyle/>
            <a:p>
              <a:pPr algn="ctr"/>
              <a:r>
                <a:rPr lang="ru-RU" sz="1000" b="1" dirty="0">
                  <a:solidFill>
                    <a:prstClr val="black"/>
                  </a:solidFill>
                </a:rPr>
                <a:t>ПЕРВАЯ ЧАСТЬ</a:t>
              </a:r>
            </a:p>
            <a:p>
              <a:pPr algn="ctr"/>
              <a:endParaRPr lang="en-US" sz="900" dirty="0">
                <a:solidFill>
                  <a:prstClr val="black"/>
                </a:solidFill>
              </a:endParaRPr>
            </a:p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КЛАССИФИКАТОР</a:t>
              </a:r>
            </a:p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 ТИПОВОЙ ПОТРЕБНОСТИ</a:t>
              </a:r>
            </a:p>
            <a:p>
              <a:pPr algn="ctr"/>
              <a:endParaRPr lang="ru-RU" sz="900" dirty="0">
                <a:solidFill>
                  <a:prstClr val="black"/>
                </a:solidFill>
              </a:endParaRPr>
            </a:p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(1 ЭТАП РЕАЛИЗАЦИИ)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51521" y="4509122"/>
              <a:ext cx="1233109" cy="1800199"/>
            </a:xfrm>
            <a:prstGeom prst="roundRect">
              <a:avLst/>
            </a:prstGeom>
            <a:solidFill>
              <a:srgbClr val="E7FFE7"/>
            </a:solidFill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5286" tIns="32644" rIns="65286" bIns="326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900" dirty="0">
                <a:solidFill>
                  <a:prstClr val="black"/>
                </a:solidFill>
              </a:endParaRPr>
            </a:p>
            <a:p>
              <a:pPr algn="ctr"/>
              <a:r>
                <a:rPr lang="ru-RU" sz="1000" b="1" dirty="0">
                  <a:solidFill>
                    <a:prstClr val="black"/>
                  </a:solidFill>
                </a:rPr>
                <a:t>ВТОРАЯ ЧАСТЬ</a:t>
              </a:r>
            </a:p>
            <a:p>
              <a:pPr algn="ctr"/>
              <a:endParaRPr lang="ru-RU" sz="900" dirty="0">
                <a:solidFill>
                  <a:prstClr val="black"/>
                </a:solidFill>
              </a:endParaRPr>
            </a:p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КАТАЛОГ КОНКРЕТНЫХ ТОВАРОВ, </a:t>
              </a:r>
            </a:p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РАБОТ, </a:t>
              </a:r>
            </a:p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УСЛУГ</a:t>
              </a:r>
            </a:p>
            <a:p>
              <a:pPr algn="ctr"/>
              <a:endParaRPr lang="ru-RU" sz="900" dirty="0">
                <a:solidFill>
                  <a:prstClr val="black"/>
                </a:solidFill>
              </a:endParaRPr>
            </a:p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(2 ЭТАП РЕАЛИЗАЦИИ)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51521" y="3815191"/>
              <a:ext cx="1233109" cy="515713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5286" tIns="32644" rIns="65286" bIns="326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100" b="1" dirty="0">
                  <a:solidFill>
                    <a:prstClr val="black"/>
                  </a:solidFill>
                </a:rPr>
                <a:t>КАТАЛОГ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578336" y="4319758"/>
              <a:ext cx="928164" cy="1039746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5286" tIns="32644" rIns="65286" bIns="32644" spcCol="0" rtlCol="0" anchor="t"/>
            <a:lstStyle/>
            <a:p>
              <a:pPr algn="ctr"/>
              <a:endParaRPr lang="ru-RU" sz="900" dirty="0">
                <a:solidFill>
                  <a:prstClr val="black"/>
                </a:solidFill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3508067" y="4410960"/>
              <a:ext cx="928164" cy="1039746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5286" tIns="32644" rIns="65286" bIns="32644" spcCol="0" rtlCol="0" anchor="t"/>
            <a:lstStyle/>
            <a:p>
              <a:pPr algn="ctr"/>
              <a:endParaRPr lang="ru-RU" sz="900" dirty="0">
                <a:solidFill>
                  <a:prstClr val="black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3405851" y="4482968"/>
              <a:ext cx="928164" cy="1280756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5286" tIns="32644" rIns="65286" bIns="32644" spcCol="0" rtlCol="0" anchor="t"/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МУКА </a:t>
              </a:r>
              <a:r>
                <a:rPr lang="ru-RU" sz="700" dirty="0">
                  <a:solidFill>
                    <a:prstClr val="black"/>
                  </a:solidFill>
                </a:rPr>
                <a:t>СОКОЛЬНИЧЕСКАЯ</a:t>
              </a:r>
              <a:endParaRPr lang="ru-RU" sz="600" dirty="0">
                <a:solidFill>
                  <a:prstClr val="black"/>
                </a:solidFill>
              </a:endParaRPr>
            </a:p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85,00 РУБ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4843574" y="4328142"/>
              <a:ext cx="928164" cy="1039746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5286" tIns="32644" rIns="65286" bIns="32644" spcCol="0" rtlCol="0" anchor="t"/>
            <a:lstStyle/>
            <a:p>
              <a:pPr algn="ctr"/>
              <a:endParaRPr lang="ru-RU" sz="900" dirty="0">
                <a:solidFill>
                  <a:prstClr val="black"/>
                </a:solidFill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4773305" y="4419344"/>
              <a:ext cx="928164" cy="1039746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5286" tIns="32644" rIns="65286" bIns="32644" spcCol="0" rtlCol="0" anchor="t"/>
            <a:lstStyle/>
            <a:p>
              <a:pPr algn="ctr"/>
              <a:endParaRPr lang="ru-RU" sz="900" dirty="0">
                <a:solidFill>
                  <a:prstClr val="black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4673488" y="4491352"/>
              <a:ext cx="928164" cy="1280756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5286" tIns="32644" rIns="65286" bIns="32644" spcCol="0" rtlCol="0" anchor="t"/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МУКА ДИВИНКА</a:t>
              </a:r>
            </a:p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92,00 РУБ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1835771" y="1052736"/>
              <a:ext cx="1330231" cy="504056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5286" tIns="32644" rIns="65286" bIns="32644" spcCol="0" rtlCol="0" anchor="ctr"/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НОМЕНКЛАТУРА МЕДИЗДЕЛИЙ</a:t>
              </a:r>
            </a:p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(РОСЗДРАВНАДЗОР)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3276608" y="1052736"/>
              <a:ext cx="1352001" cy="504056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5286" tIns="32644" rIns="65286" bIns="32644" spcCol="0" rtlCol="0" anchor="ctr"/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КАТАЛОГ СТРОЙМАТЕРИАЛОВ</a:t>
              </a:r>
            </a:p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(МИНСТРОЙ)</a:t>
              </a: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4739358" y="1052736"/>
              <a:ext cx="1068411" cy="504056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5286" tIns="32644" rIns="65286" bIns="32644" spcCol="0" rtlCol="0" anchor="ctr"/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РЕЕСТР ПО РФ</a:t>
              </a:r>
            </a:p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(МИНСВЯЗИ)</a:t>
              </a:r>
            </a:p>
          </p:txBody>
        </p:sp>
        <p:cxnSp>
          <p:nvCxnSpPr>
            <p:cNvPr id="37" name="Прямая со стрелкой 36"/>
            <p:cNvCxnSpPr>
              <a:stCxn id="35" idx="2"/>
              <a:endCxn id="16" idx="0"/>
            </p:cNvCxnSpPr>
            <p:nvPr/>
          </p:nvCxnSpPr>
          <p:spPr>
            <a:xfrm flipH="1">
              <a:off x="3095874" y="1556792"/>
              <a:ext cx="856735" cy="589920"/>
            </a:xfrm>
            <a:prstGeom prst="straightConnector1">
              <a:avLst/>
            </a:prstGeom>
            <a:ln w="317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>
              <a:stCxn id="36" idx="2"/>
              <a:endCxn id="16" idx="0"/>
            </p:cNvCxnSpPr>
            <p:nvPr/>
          </p:nvCxnSpPr>
          <p:spPr>
            <a:xfrm flipH="1">
              <a:off x="3095874" y="1556792"/>
              <a:ext cx="2177689" cy="589920"/>
            </a:xfrm>
            <a:prstGeom prst="straightConnector1">
              <a:avLst/>
            </a:prstGeom>
            <a:ln w="317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Скругленный прямоугольник 38"/>
            <p:cNvSpPr/>
            <p:nvPr/>
          </p:nvSpPr>
          <p:spPr>
            <a:xfrm>
              <a:off x="1788492" y="5947921"/>
              <a:ext cx="1972694" cy="648072"/>
            </a:xfrm>
            <a:prstGeom prst="roundRect">
              <a:avLst/>
            </a:prstGeom>
            <a:solidFill>
              <a:srgbClr val="E7FFE7"/>
            </a:solidFill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5286" tIns="32644" rIns="65286" bIns="326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ПОДТВЕРЖДЕНИЕ СООТВЕТСТВИЯ</a:t>
              </a:r>
            </a:p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ТОВАРА СТАНДАРТАМ (РЕЕСТРЫ РОСАККРЕДИТАЦИИ)</a:t>
              </a: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3991501" y="5947921"/>
              <a:ext cx="1704141" cy="648072"/>
            </a:xfrm>
            <a:prstGeom prst="roundRect">
              <a:avLst/>
            </a:prstGeom>
            <a:solidFill>
              <a:srgbClr val="E7FFE7"/>
            </a:solidFill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5286" tIns="32644" rIns="65286" bIns="326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</a:rPr>
                <a:t>РЕГИСТРАЦИЯ ТОВАРОВ ЧЕРЕЗ ЛИЧНЫЙ КАБИНЕТ УЧАСТНИКА В ЕИС</a:t>
              </a:r>
            </a:p>
          </p:txBody>
        </p:sp>
        <p:cxnSp>
          <p:nvCxnSpPr>
            <p:cNvPr id="41" name="Прямая со стрелкой 40"/>
            <p:cNvCxnSpPr>
              <a:stCxn id="25" idx="2"/>
              <a:endCxn id="27" idx="0"/>
            </p:cNvCxnSpPr>
            <p:nvPr/>
          </p:nvCxnSpPr>
          <p:spPr>
            <a:xfrm>
              <a:off x="868074" y="3636975"/>
              <a:ext cx="0" cy="178216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>
              <a:cxnSpLocks/>
              <a:stCxn id="26" idx="0"/>
              <a:endCxn id="27" idx="2"/>
            </p:cNvCxnSpPr>
            <p:nvPr/>
          </p:nvCxnSpPr>
          <p:spPr>
            <a:xfrm flipV="1">
              <a:off x="868074" y="4330905"/>
              <a:ext cx="0" cy="17821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>
              <a:stCxn id="19" idx="2"/>
            </p:cNvCxnSpPr>
            <p:nvPr/>
          </p:nvCxnSpPr>
          <p:spPr>
            <a:xfrm flipH="1">
              <a:off x="3743762" y="3636975"/>
              <a:ext cx="2" cy="542573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2" descr="Мука МАКФА высший сорт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64" y="5025196"/>
            <a:ext cx="705427" cy="78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Картинки по запросу Мука пшеничная высший сорт Сокольническа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85" y="5121188"/>
            <a:ext cx="491782" cy="6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s://static-eu.insales.ru/images/products/1/7755/112352843/large_Screenshot_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493" y="5041978"/>
            <a:ext cx="768965" cy="77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F91366C-C707-45FC-9663-1DE7BB98C4B2}" type="slidenum">
              <a:rPr lang="ru-RU" smtClean="0">
                <a:solidFill>
                  <a:prstClr val="black"/>
                </a:solidFill>
              </a:rPr>
              <a:pPr algn="r"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3910485" y="1670340"/>
            <a:ext cx="872290" cy="579651"/>
          </a:xfrm>
          <a:prstGeom prst="straightConnector1">
            <a:avLst/>
          </a:prstGeom>
          <a:ln w="31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7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1_Городская">
  <a:themeElements>
    <a:clrScheme name="Другая 5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7BB67"/>
      </a:accent1>
      <a:accent2>
        <a:srgbClr val="339966"/>
      </a:accent2>
      <a:accent3>
        <a:srgbClr val="6DC1A5"/>
      </a:accent3>
      <a:accent4>
        <a:srgbClr val="748560"/>
      </a:accent4>
      <a:accent5>
        <a:srgbClr val="B5AC95"/>
      </a:accent5>
      <a:accent6>
        <a:srgbClr val="6299AA"/>
      </a:accent6>
      <a:hlink>
        <a:srgbClr val="00C8C3"/>
      </a:hlink>
      <a:folHlink>
        <a:srgbClr val="A116E0"/>
      </a:folHlink>
    </a:clrScheme>
    <a:fontScheme name="11_Городск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2305</Words>
  <Application>Microsoft Office PowerPoint</Application>
  <PresentationFormat>Экран (4:3)</PresentationFormat>
  <Paragraphs>338</Paragraphs>
  <Slides>23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11_Городская</vt:lpstr>
      <vt:lpstr>Office Theme</vt:lpstr>
      <vt:lpstr>НОВАЦИИ В РЕГУЛИРОВАНИИ ЗАКОНОДАТЕЛЬСТВА  О КОНТРАКТНОЙ СИСТЕМЕ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ОСНОВНЫХ ИЗМЕНЕНИЙ ЗАКОНОДАТЕЛЬСТВА  В СФЕРЕ ЗАКУПОК</dc:title>
  <dc:creator>ЧЕРВОВА АННА ВЛАДИМИРОВНА</dc:creator>
  <cp:lastModifiedBy>ЧЕРВОВА АННА ВЛАДИМИРОВНА</cp:lastModifiedBy>
  <cp:revision>2</cp:revision>
  <dcterms:created xsi:type="dcterms:W3CDTF">2018-02-06T09:53:50Z</dcterms:created>
  <dcterms:modified xsi:type="dcterms:W3CDTF">2018-03-28T09:14:02Z</dcterms:modified>
</cp:coreProperties>
</file>